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handoutMasterIdLst>
    <p:handoutMasterId r:id="rId28"/>
  </p:handoutMasterIdLst>
  <p:sldIdLst>
    <p:sldId id="256" r:id="rId2"/>
    <p:sldId id="422" r:id="rId3"/>
    <p:sldId id="423" r:id="rId4"/>
    <p:sldId id="424" r:id="rId5"/>
    <p:sldId id="425" r:id="rId6"/>
    <p:sldId id="426" r:id="rId7"/>
    <p:sldId id="463" r:id="rId8"/>
    <p:sldId id="451" r:id="rId9"/>
    <p:sldId id="464" r:id="rId10"/>
    <p:sldId id="462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52" r:id="rId20"/>
    <p:sldId id="453" r:id="rId21"/>
    <p:sldId id="437" r:id="rId22"/>
    <p:sldId id="518" r:id="rId23"/>
    <p:sldId id="519" r:id="rId24"/>
    <p:sldId id="520" r:id="rId25"/>
    <p:sldId id="534" r:id="rId2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57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77473-E1CF-4D2F-B77D-10EEEEA04DCD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93A60-18B4-488C-B6AB-24B5C160E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0F40508-F8E6-46D1-A221-487C524DE9FD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36FB3D9-ADA5-4E3F-A8CD-DE4D92DEC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963ED5-1054-4A21-96BC-95F93F6234DD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68209C2-5780-4EBC-9FB5-812BB39B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963ED5-1054-4A21-96BC-95F93F6234DD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209C2-5780-4EBC-9FB5-812BB39B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963ED5-1054-4A21-96BC-95F93F6234DD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209C2-5780-4EBC-9FB5-812BB39B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963ED5-1054-4A21-96BC-95F93F6234DD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209C2-5780-4EBC-9FB5-812BB39BD9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963ED5-1054-4A21-96BC-95F93F6234DD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209C2-5780-4EBC-9FB5-812BB39BD9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963ED5-1054-4A21-96BC-95F93F6234DD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209C2-5780-4EBC-9FB5-812BB39BD9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963ED5-1054-4A21-96BC-95F93F6234DD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209C2-5780-4EBC-9FB5-812BB39B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963ED5-1054-4A21-96BC-95F93F6234DD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209C2-5780-4EBC-9FB5-812BB39BD9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963ED5-1054-4A21-96BC-95F93F6234DD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209C2-5780-4EBC-9FB5-812BB39B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C963ED5-1054-4A21-96BC-95F93F6234DD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209C2-5780-4EBC-9FB5-812BB39B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963ED5-1054-4A21-96BC-95F93F6234DD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68209C2-5780-4EBC-9FB5-812BB39BD9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C963ED5-1054-4A21-96BC-95F93F6234DD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68209C2-5780-4EBC-9FB5-812BB39B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huEkvG1_iY&amp;feature=youtu.be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36Fmp2pVKOc" TargetMode="Externa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Kevin_A._Lynch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blockers99/urban-design-graphics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town.edu/w/wunderjt/Urban%20Design%20City%20Boundaries%20Wunderlich%201987.pdf" TargetMode="External"/><Relationship Id="rId2" Type="http://schemas.openxmlformats.org/officeDocument/2006/relationships/hyperlink" Target="http://www.academia.edu/5246993/Kevin_Lynch-_The_Image_of_the_Cit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sers.etown.edu/w/wunderjt/2013_Japan_Hawaii_California_SHORTENED.pptx" TargetMode="External"/><Relationship Id="rId4" Type="http://schemas.openxmlformats.org/officeDocument/2006/relationships/hyperlink" Target="http://users.etown.edu/w/wunderjt/2013_Japan_Hawaii_California_SHORTENED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6480048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600" dirty="0" smtClean="0"/>
              <a:t>Architecture</a:t>
            </a:r>
          </a:p>
          <a:p>
            <a:pPr algn="l"/>
            <a:r>
              <a:rPr lang="en-US" sz="3600" dirty="0" smtClean="0"/>
              <a:t> and Urban Design</a:t>
            </a:r>
          </a:p>
          <a:p>
            <a:pPr algn="l"/>
            <a:r>
              <a:rPr lang="en-US" sz="3600" dirty="0" smtClean="0"/>
              <a:t>    Fundamentals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1752600"/>
            <a:ext cx="8001000" cy="251460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B.S.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Architectural Engineering 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1984 (U. Texas, Austin)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M.Eng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Engineering Science 1992 (Penn State)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Ph.D. Electrical &amp; Computer Engineering 1994 (U. Delaware)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Plus  2 years (39 credits) of 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Urban and Environmental Design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(U. California, San Diego)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Ten years of 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Architectural experience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in Texas, California,</a:t>
            </a:r>
            <a:r>
              <a:rPr kumimoji="0" lang="en-US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and Pennsylvania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en/f/ff/Fallingwater_in_Sum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799" y="0"/>
            <a:ext cx="1028699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8458200" cy="4419600"/>
          </a:xfrm>
        </p:spPr>
        <p:txBody>
          <a:bodyPr/>
          <a:lstStyle/>
          <a:p>
            <a:r>
              <a:rPr lang="en-US" dirty="0"/>
              <a:t>Relation between spaces</a:t>
            </a:r>
          </a:p>
          <a:p>
            <a:pPr lvl="1"/>
            <a:r>
              <a:rPr lang="en-US" dirty="0"/>
              <a:t>Between rooms in a floor plan</a:t>
            </a:r>
          </a:p>
          <a:p>
            <a:pPr lvl="1"/>
            <a:r>
              <a:rPr lang="en-US" dirty="0"/>
              <a:t>Between elements of a facade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Proportion</a:t>
            </a:r>
          </a:p>
        </p:txBody>
      </p:sp>
      <p:pic>
        <p:nvPicPr>
          <p:cNvPr id="78852" name="Picture 4" descr="c:\Program Files\Microsoft Office\Clipart\standard\stddir1\an04263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657600"/>
            <a:ext cx="3733800" cy="3021013"/>
          </a:xfrm>
          <a:prstGeom prst="rect">
            <a:avLst/>
          </a:prstGeom>
          <a:noFill/>
        </p:spPr>
      </p:pic>
      <p:pic>
        <p:nvPicPr>
          <p:cNvPr id="78853" name="Picture 5" descr="c:\Program Files\Microsoft Office\Clipart\WebArt\bd10949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457200"/>
            <a:ext cx="947738" cy="1219200"/>
          </a:xfrm>
          <a:prstGeom prst="rect">
            <a:avLst/>
          </a:prstGeom>
          <a:noFill/>
        </p:spPr>
      </p:pic>
      <p:pic>
        <p:nvPicPr>
          <p:cNvPr id="78854" name="Picture 6" descr="C:\My Documents\DADA_NOT_4_MAMA\Lectures\golden-secti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57600"/>
            <a:ext cx="4152900" cy="2874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77724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Symmetry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May symbolize order,</a:t>
            </a:r>
            <a:r>
              <a:rPr lang="en-US" sz="2400" dirty="0"/>
              <a:t> </a:t>
            </a:r>
            <a:r>
              <a:rPr lang="en-US" sz="2400" dirty="0" smtClean="0"/>
              <a:t>or wealth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May put people </a:t>
            </a:r>
            <a:r>
              <a:rPr lang="en-US" sz="2400" dirty="0"/>
              <a:t>at ease </a:t>
            </a:r>
            <a:r>
              <a:rPr lang="en-US" sz="2400" dirty="0" smtClean="0"/>
              <a:t>(perceived stable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Asymmetry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Can symbolize revolt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Can evoke feeling </a:t>
            </a:r>
            <a:r>
              <a:rPr lang="en-US" sz="2400" dirty="0"/>
              <a:t>of movement &amp; excitement, or comfort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Can arise from </a:t>
            </a:r>
            <a:r>
              <a:rPr lang="en-US" sz="2400" dirty="0" smtClean="0"/>
              <a:t>organic vernacular growth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Medieval </a:t>
            </a:r>
            <a:r>
              <a:rPr lang="en-US" sz="2000" dirty="0" smtClean="0"/>
              <a:t>cities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Frank Lloyd Wright </a:t>
            </a:r>
            <a:r>
              <a:rPr lang="en-US" sz="2400" dirty="0" smtClean="0"/>
              <a:t>made entrances </a:t>
            </a:r>
            <a:r>
              <a:rPr lang="en-US" sz="2400" dirty="0"/>
              <a:t>low and dark to </a:t>
            </a:r>
            <a:r>
              <a:rPr lang="en-US" sz="2400" dirty="0" smtClean="0"/>
              <a:t>surprise </a:t>
            </a:r>
            <a:r>
              <a:rPr lang="en-US" sz="2400" dirty="0"/>
              <a:t>with final </a:t>
            </a:r>
            <a:r>
              <a:rPr lang="en-US" sz="2400" dirty="0" smtClean="0"/>
              <a:t>destination.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Also</a:t>
            </a:r>
            <a:r>
              <a:rPr lang="en-US" sz="2400" dirty="0"/>
              <a:t>, light at end of corridor draws you in.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</a:t>
            </a:r>
          </a:p>
        </p:txBody>
      </p:sp>
      <p:pic>
        <p:nvPicPr>
          <p:cNvPr id="71686" name="Picture 6" descr="c:\Program Files\Microsoft Office\Clipart\standard\stddir3\in00953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04800"/>
            <a:ext cx="1981200" cy="1771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</a:t>
            </a:r>
          </a:p>
          <a:p>
            <a:r>
              <a:rPr lang="en-US" dirty="0"/>
              <a:t>Status</a:t>
            </a:r>
          </a:p>
          <a:p>
            <a:r>
              <a:rPr lang="en-US" dirty="0" smtClean="0"/>
              <a:t>Change</a:t>
            </a:r>
            <a:endParaRPr lang="en-US" dirty="0"/>
          </a:p>
          <a:p>
            <a:r>
              <a:rPr lang="en-US" dirty="0" smtClean="0"/>
              <a:t>Tradition</a:t>
            </a:r>
            <a:endParaRPr lang="en-US" dirty="0"/>
          </a:p>
          <a:p>
            <a:r>
              <a:rPr lang="en-US" dirty="0" smtClean="0"/>
              <a:t>Spirit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798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Symbolism</a:t>
            </a:r>
          </a:p>
        </p:txBody>
      </p:sp>
      <p:pic>
        <p:nvPicPr>
          <p:cNvPr id="79876" name="Picture 1028" descr="c:\Program Files\Microsoft Office\Clipart\photohm\j0144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81200"/>
            <a:ext cx="2443163" cy="3886200"/>
          </a:xfrm>
          <a:prstGeom prst="rect">
            <a:avLst/>
          </a:prstGeom>
          <a:noFill/>
        </p:spPr>
      </p:pic>
      <p:pic>
        <p:nvPicPr>
          <p:cNvPr id="79878" name="Picture 1030" descr="c:\Program Files\Microsoft Office\Clipart\standard\stddir4\ph03008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590800"/>
            <a:ext cx="2395538" cy="3683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/>
              <a:t>Change over time</a:t>
            </a:r>
          </a:p>
          <a:p>
            <a:endParaRPr lang="en-US" dirty="0"/>
          </a:p>
          <a:p>
            <a:r>
              <a:rPr lang="en-US" dirty="0" smtClean="0"/>
              <a:t>Vary </a:t>
            </a:r>
            <a:r>
              <a:rPr lang="en-US" dirty="0"/>
              <a:t>across cultures</a:t>
            </a:r>
          </a:p>
          <a:p>
            <a:endParaRPr lang="en-US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1027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441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Animate the inanimate</a:t>
            </a:r>
            <a:endParaRPr lang="en-US" dirty="0"/>
          </a:p>
          <a:p>
            <a:pPr lvl="1"/>
            <a:r>
              <a:rPr lang="en-US" dirty="0" smtClean="0"/>
              <a:t>Equate columns </a:t>
            </a:r>
            <a:r>
              <a:rPr lang="en-US" dirty="0"/>
              <a:t>with </a:t>
            </a:r>
            <a:r>
              <a:rPr lang="en-US" dirty="0" smtClean="0"/>
              <a:t>humans</a:t>
            </a:r>
            <a:endParaRPr lang="en-US" dirty="0"/>
          </a:p>
          <a:p>
            <a:pPr lvl="2"/>
            <a:r>
              <a:rPr lang="en-US" dirty="0"/>
              <a:t>“</a:t>
            </a:r>
            <a:r>
              <a:rPr lang="en-US" dirty="0" err="1"/>
              <a:t>Entasis</a:t>
            </a:r>
            <a:r>
              <a:rPr lang="en-US" dirty="0"/>
              <a:t>” in columns is a slight curvature to resemble hips</a:t>
            </a:r>
          </a:p>
        </p:txBody>
      </p:sp>
      <p:sp>
        <p:nvSpPr>
          <p:cNvPr id="70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r>
              <a:rPr lang="en-US" dirty="0"/>
              <a:t>Anthropomorphism</a:t>
            </a:r>
          </a:p>
        </p:txBody>
      </p:sp>
      <p:pic>
        <p:nvPicPr>
          <p:cNvPr id="140290" name="Picture 2" descr="http://img.tfd.com/architecture/f037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4610" y="1066800"/>
            <a:ext cx="4173639" cy="5648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305800" cy="5257800"/>
          </a:xfrm>
        </p:spPr>
        <p:txBody>
          <a:bodyPr/>
          <a:lstStyle/>
          <a:p>
            <a:r>
              <a:rPr lang="en-US" dirty="0" smtClean="0"/>
              <a:t>Harmonized </a:t>
            </a:r>
            <a:r>
              <a:rPr lang="en-US" dirty="0"/>
              <a:t>colors</a:t>
            </a:r>
          </a:p>
          <a:p>
            <a:pPr lvl="1"/>
            <a:r>
              <a:rPr lang="en-US" dirty="0"/>
              <a:t>Use different hues of same color</a:t>
            </a:r>
          </a:p>
          <a:p>
            <a:pPr lvl="1">
              <a:buNone/>
            </a:pPr>
            <a:r>
              <a:rPr lang="en-US" dirty="0" smtClean="0"/>
              <a:t>    or </a:t>
            </a:r>
            <a:r>
              <a:rPr lang="en-US" dirty="0"/>
              <a:t>pair hues of colors close to</a:t>
            </a:r>
          </a:p>
          <a:p>
            <a:pPr lvl="1">
              <a:buFontTx/>
              <a:buNone/>
            </a:pPr>
            <a:r>
              <a:rPr lang="en-US" dirty="0"/>
              <a:t>    each other on color wheel 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</a:t>
            </a:r>
          </a:p>
        </p:txBody>
      </p:sp>
      <p:pic>
        <p:nvPicPr>
          <p:cNvPr id="74759" name="Picture 7" descr="C:\My Documents\DADA_NOT_4_MAMA\Lectures\color_whe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505200"/>
            <a:ext cx="5029200" cy="32190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9144000" cy="57150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dirty="0" smtClean="0"/>
              <a:t>             Random      Ordered</a:t>
            </a:r>
          </a:p>
          <a:p>
            <a:pPr algn="ctr">
              <a:buFontTx/>
              <a:buNone/>
            </a:pPr>
            <a:endParaRPr lang="en-US" dirty="0"/>
          </a:p>
          <a:p>
            <a:pPr algn="ctr"/>
            <a:endParaRPr lang="en-US" dirty="0"/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endParaRPr lang="en-US" sz="2000" dirty="0" smtClean="0"/>
          </a:p>
          <a:p>
            <a:pPr algn="ctr">
              <a:buFontTx/>
              <a:buNone/>
            </a:pPr>
            <a:r>
              <a:rPr lang="en-US" dirty="0" smtClean="0"/>
              <a:t>            Smooth     Rough</a:t>
            </a:r>
            <a:endParaRPr lang="en-US" dirty="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467600" cy="838200"/>
          </a:xfrm>
        </p:spPr>
        <p:txBody>
          <a:bodyPr/>
          <a:lstStyle/>
          <a:p>
            <a:r>
              <a:rPr lang="en-US" dirty="0" smtClean="0"/>
              <a:t> Texture</a:t>
            </a:r>
            <a:endParaRPr lang="en-US" dirty="0"/>
          </a:p>
        </p:txBody>
      </p:sp>
      <p:pic>
        <p:nvPicPr>
          <p:cNvPr id="26626" name="Picture 2" descr="http://givemeservice.com/wp-content/uploads/2014/03/acesam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191000"/>
            <a:ext cx="3145786" cy="2362200"/>
          </a:xfrm>
          <a:prstGeom prst="rect">
            <a:avLst/>
          </a:prstGeom>
          <a:noFill/>
        </p:spPr>
      </p:pic>
      <p:pic>
        <p:nvPicPr>
          <p:cNvPr id="26628" name="Picture 4" descr="http://www.hirebenchmark.com/benchmarkImages/Masonry%20w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066800"/>
            <a:ext cx="3466763" cy="2304378"/>
          </a:xfrm>
          <a:prstGeom prst="rect">
            <a:avLst/>
          </a:prstGeom>
          <a:noFill/>
        </p:spPr>
      </p:pic>
      <p:pic>
        <p:nvPicPr>
          <p:cNvPr id="26630" name="Picture 6" descr="http://www.piersonmasonry.com/Daviswall75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66800"/>
            <a:ext cx="5105400" cy="2277503"/>
          </a:xfrm>
          <a:prstGeom prst="rect">
            <a:avLst/>
          </a:prstGeom>
          <a:noFill/>
        </p:spPr>
      </p:pic>
      <p:pic>
        <p:nvPicPr>
          <p:cNvPr id="26634" name="Picture 10" descr="http://www.labconusa.com/image.php?type=P&amp;id=20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191000"/>
            <a:ext cx="2971800" cy="23774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7467600" cy="4525963"/>
          </a:xfrm>
        </p:spPr>
        <p:txBody>
          <a:bodyPr/>
          <a:lstStyle/>
          <a:p>
            <a:r>
              <a:rPr lang="en-US" dirty="0"/>
              <a:t>Like Music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88113" cy="1143000"/>
          </a:xfrm>
        </p:spPr>
        <p:txBody>
          <a:bodyPr/>
          <a:lstStyle/>
          <a:p>
            <a:pPr algn="l"/>
            <a:r>
              <a:rPr lang="en-US" dirty="0"/>
              <a:t>Rhythm</a:t>
            </a:r>
          </a:p>
        </p:txBody>
      </p:sp>
      <p:pic>
        <p:nvPicPr>
          <p:cNvPr id="76809" name="Picture 9" descr="c:\Program Files\Microsoft Office\Clipart\standard\stddir3\en00748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14800"/>
            <a:ext cx="1058863" cy="1066800"/>
          </a:xfrm>
          <a:prstGeom prst="rect">
            <a:avLst/>
          </a:prstGeom>
          <a:noFill/>
        </p:spPr>
      </p:pic>
      <p:pic>
        <p:nvPicPr>
          <p:cNvPr id="76812" name="Picture 12" descr="c:\Program Files\Microsoft Office\Clipart\standard\stddir3\en00752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1084263" cy="1858963"/>
          </a:xfrm>
          <a:prstGeom prst="rect">
            <a:avLst/>
          </a:prstGeom>
          <a:noFill/>
        </p:spPr>
      </p:pic>
      <p:pic>
        <p:nvPicPr>
          <p:cNvPr id="137218" name="Picture 2" descr="http://users.etown.edu/w/wunderjt/ITALY%202008/italy_pictures2008/IMG_51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600200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88113" cy="1143000"/>
          </a:xfrm>
        </p:spPr>
        <p:txBody>
          <a:bodyPr/>
          <a:lstStyle/>
          <a:p>
            <a:pPr algn="l"/>
            <a:r>
              <a:rPr lang="en-US" dirty="0"/>
              <a:t>Rhythm</a:t>
            </a:r>
          </a:p>
        </p:txBody>
      </p:sp>
      <p:pic>
        <p:nvPicPr>
          <p:cNvPr id="137218" name="Picture 2" descr="http://users.etown.edu/w/wunderjt/ITALY%202008/italy_pictures2008/IMG_5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95400" y="1905000"/>
            <a:ext cx="2514600" cy="4114800"/>
          </a:xfrm>
        </p:spPr>
        <p:txBody>
          <a:bodyPr/>
          <a:lstStyle/>
          <a:p>
            <a:r>
              <a:rPr lang="en-US" dirty="0"/>
              <a:t>Form</a:t>
            </a:r>
          </a:p>
          <a:p>
            <a:r>
              <a:rPr lang="en-US" dirty="0"/>
              <a:t>Scale</a:t>
            </a:r>
          </a:p>
          <a:p>
            <a:r>
              <a:rPr lang="en-US" dirty="0"/>
              <a:t>Behavior</a:t>
            </a:r>
          </a:p>
          <a:p>
            <a:r>
              <a:rPr lang="en-US" dirty="0"/>
              <a:t>Context</a:t>
            </a:r>
          </a:p>
          <a:p>
            <a:r>
              <a:rPr lang="en-US" dirty="0"/>
              <a:t>Proportion</a:t>
            </a:r>
          </a:p>
          <a:p>
            <a:r>
              <a:rPr lang="en-US" dirty="0"/>
              <a:t>Balance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806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886200" y="1981200"/>
            <a:ext cx="4191000" cy="4114800"/>
          </a:xfrm>
        </p:spPr>
        <p:txBody>
          <a:bodyPr/>
          <a:lstStyle/>
          <a:p>
            <a:r>
              <a:rPr lang="en-US" dirty="0"/>
              <a:t>Symbolism</a:t>
            </a:r>
          </a:p>
          <a:p>
            <a:r>
              <a:rPr lang="en-US" dirty="0"/>
              <a:t>Tastes</a:t>
            </a:r>
          </a:p>
          <a:p>
            <a:r>
              <a:rPr lang="en-US" dirty="0"/>
              <a:t>Anthropomorphism</a:t>
            </a:r>
          </a:p>
          <a:p>
            <a:r>
              <a:rPr lang="en-US" dirty="0"/>
              <a:t>Color</a:t>
            </a:r>
          </a:p>
          <a:p>
            <a:r>
              <a:rPr lang="en-US" dirty="0"/>
              <a:t>Texture</a:t>
            </a:r>
          </a:p>
          <a:p>
            <a:r>
              <a:rPr lang="en-US" dirty="0"/>
              <a:t>Rhythm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Architectural Vocabulary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88113" cy="1143000"/>
          </a:xfrm>
        </p:spPr>
        <p:txBody>
          <a:bodyPr/>
          <a:lstStyle/>
          <a:p>
            <a:pPr algn="l"/>
            <a:r>
              <a:rPr lang="en-US" dirty="0"/>
              <a:t>Rhythm</a:t>
            </a:r>
          </a:p>
        </p:txBody>
      </p:sp>
      <p:pic>
        <p:nvPicPr>
          <p:cNvPr id="137218" name="Picture 2" descr="http://users.etown.edu/w/wunderjt/ITALY%202008/italy_pictures2008/IMG_5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28950"/>
            <a:ext cx="5105400" cy="3829050"/>
          </a:xfrm>
          <a:prstGeom prst="rect">
            <a:avLst/>
          </a:prstGeom>
          <a:noFill/>
        </p:spPr>
      </p:pic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22168" r="8954" b="15045"/>
          <a:stretch>
            <a:fillRect/>
          </a:stretch>
        </p:blipFill>
        <p:spPr bwMode="auto">
          <a:xfrm>
            <a:off x="4191000" y="152400"/>
            <a:ext cx="4725988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181600" y="2911733"/>
            <a:ext cx="381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VIDEO: 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https://www.youtube.com/watch?v=36Fmp2pVKOc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181600" y="6232267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Piazza San Marco, Venice Italy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Visited by JT Wunderlich three times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Described </a:t>
            </a:r>
            <a:r>
              <a:rPr lang="en-US" dirty="0"/>
              <a:t>using </a:t>
            </a:r>
            <a:r>
              <a:rPr lang="en-US" dirty="0" smtClean="0"/>
              <a:t>our architectural vocabulary</a:t>
            </a:r>
            <a:endParaRPr lang="en-US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</a:t>
            </a:r>
            <a:r>
              <a:rPr lang="en-US" dirty="0" smtClean="0"/>
              <a:t>STYLES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685800"/>
            <a:ext cx="8610600" cy="838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URBAN DESIGN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447800" y="1524000"/>
            <a:ext cx="7315200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sz="2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“Urban Planning”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sz="2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“City Planning”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19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sz="2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“Urban Studies”</a:t>
            </a:r>
            <a:endParaRPr kumimoji="0" lang="en-US" sz="26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19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sz="2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“Environmental Design”</a:t>
            </a:r>
            <a:endParaRPr kumimoji="0" lang="en-US" sz="26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19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endParaRPr kumimoji="0" lang="en-US" sz="26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3058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Five elements of “Lynch Analysis” </a:t>
            </a:r>
            <a:r>
              <a:rPr lang="en-US" sz="2600" dirty="0" smtClean="0"/>
              <a:t>(</a:t>
            </a:r>
            <a:r>
              <a:rPr lang="en-US" sz="2600" dirty="0" smtClean="0">
                <a:hlinkClick r:id="rId2"/>
              </a:rPr>
              <a:t>Kevin Lynch</a:t>
            </a:r>
            <a:r>
              <a:rPr lang="en-US" sz="2600" dirty="0" smtClean="0"/>
              <a:t>)</a:t>
            </a:r>
          </a:p>
          <a:p>
            <a:endParaRPr lang="en-US" sz="2600" dirty="0" smtClean="0"/>
          </a:p>
          <a:p>
            <a:pPr lvl="1"/>
            <a:r>
              <a:rPr lang="en-US" b="1" u="sng" dirty="0" smtClean="0"/>
              <a:t>PATHS</a:t>
            </a:r>
            <a:r>
              <a:rPr lang="en-US" dirty="0" smtClean="0"/>
              <a:t>:  Streets, sidewalks, trails, and other</a:t>
            </a:r>
          </a:p>
          <a:p>
            <a:pPr lvl="1">
              <a:buNone/>
            </a:pPr>
            <a:r>
              <a:rPr lang="en-US" dirty="0" smtClean="0"/>
              <a:t>                channels in which people travel</a:t>
            </a:r>
          </a:p>
          <a:p>
            <a:pPr lvl="1"/>
            <a:endParaRPr lang="en-US" sz="1100" dirty="0" smtClean="0"/>
          </a:p>
          <a:p>
            <a:pPr lvl="1"/>
            <a:r>
              <a:rPr lang="en-US" b="1" u="sng" dirty="0" smtClean="0"/>
              <a:t>EDGES</a:t>
            </a:r>
            <a:r>
              <a:rPr lang="en-US" dirty="0" smtClean="0"/>
              <a:t>:  Boundaries such as walls and shorelines</a:t>
            </a:r>
          </a:p>
          <a:p>
            <a:pPr lvl="1"/>
            <a:endParaRPr lang="en-US" sz="1900" dirty="0" smtClean="0"/>
          </a:p>
          <a:p>
            <a:pPr lvl="1"/>
            <a:r>
              <a:rPr lang="en-US" b="1" u="sng" dirty="0" smtClean="0"/>
              <a:t>DISTRICTS</a:t>
            </a:r>
            <a:r>
              <a:rPr lang="en-US" dirty="0" smtClean="0"/>
              <a:t>:  Areas distinguished by some identity or</a:t>
            </a:r>
          </a:p>
          <a:p>
            <a:pPr lvl="1">
              <a:buNone/>
            </a:pPr>
            <a:r>
              <a:rPr lang="en-US" dirty="0" smtClean="0"/>
              <a:t>                     character</a:t>
            </a:r>
          </a:p>
          <a:p>
            <a:pPr lvl="1"/>
            <a:endParaRPr lang="en-US" sz="1900" dirty="0" smtClean="0"/>
          </a:p>
          <a:p>
            <a:pPr lvl="1"/>
            <a:r>
              <a:rPr lang="en-US" b="1" u="sng" dirty="0" smtClean="0"/>
              <a:t>NODES</a:t>
            </a:r>
            <a:r>
              <a:rPr lang="en-US" dirty="0" smtClean="0"/>
              <a:t>:  Focal points, intersections</a:t>
            </a:r>
          </a:p>
          <a:p>
            <a:pPr lvl="1"/>
            <a:endParaRPr lang="en-US" sz="1900" dirty="0" smtClean="0"/>
          </a:p>
          <a:p>
            <a:pPr lvl="1"/>
            <a:r>
              <a:rPr lang="en-US" b="1" u="sng" dirty="0" smtClean="0"/>
              <a:t>LANDMARKS</a:t>
            </a:r>
            <a:r>
              <a:rPr lang="en-US" dirty="0" smtClean="0"/>
              <a:t>:  Easily identifiable objects which serve</a:t>
            </a:r>
          </a:p>
          <a:p>
            <a:pPr lvl="1">
              <a:buNone/>
            </a:pPr>
            <a:r>
              <a:rPr lang="en-US" dirty="0" smtClean="0"/>
              <a:t>                         as external reference points</a:t>
            </a:r>
          </a:p>
          <a:p>
            <a:endParaRPr lang="en-US" dirty="0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239000" cy="838200"/>
          </a:xfrm>
        </p:spPr>
        <p:txBody>
          <a:bodyPr/>
          <a:lstStyle/>
          <a:p>
            <a:r>
              <a:rPr lang="en-US" dirty="0" smtClean="0"/>
              <a:t>URBAN DESIGN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236x/4f/bf/ba/4fbfba1004ee845ddd3111a1bb537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3704" y="152400"/>
            <a:ext cx="4440295" cy="6096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0"/>
            <a:ext cx="7239000" cy="8382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URBAN DESIGN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685800"/>
            <a:ext cx="8305800" cy="5486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sz="2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PATHS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sz="2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EDGES</a:t>
            </a:r>
            <a:endParaRPr kumimoji="0" lang="en-US" sz="26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19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sz="2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DISTRICTS</a:t>
            </a:r>
            <a:endParaRPr kumimoji="0" lang="en-US" sz="26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19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sz="2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NODES</a:t>
            </a:r>
            <a:endParaRPr kumimoji="0" lang="en-US" sz="26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sz="19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sz="2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LANDMARKS</a:t>
            </a:r>
            <a:endParaRPr kumimoji="0" lang="en-US" sz="26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486400" y="5791200"/>
            <a:ext cx="3657600" cy="1066800"/>
          </a:xfrm>
          <a:prstGeom prst="rect">
            <a:avLst/>
          </a:prstGeom>
        </p:spPr>
        <p:txBody>
          <a:bodyPr vert="horz" lIns="45720" rIns="45720" anchor="ctr">
            <a:normAutofit fontScale="32500" lnSpcReduction="20000"/>
          </a:bodyPr>
          <a:lstStyle/>
          <a:p>
            <a:pPr lvl="0">
              <a:spcBef>
                <a:spcPct val="0"/>
              </a:spcBef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SOURCE (Urban Design Graphics):</a:t>
            </a:r>
            <a:r>
              <a:rPr lang="en-US" sz="46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600" dirty="0" smtClean="0">
                <a:latin typeface="+mj-lt"/>
                <a:ea typeface="+mj-ea"/>
                <a:cs typeface="+mj-cs"/>
                <a:hlinkClick r:id="rId3"/>
              </a:rPr>
              <a:t>https://www.pinterest.com/blockers99/urban-design-graphics/</a:t>
            </a:r>
            <a:r>
              <a:rPr lang="en-US" sz="4600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066800"/>
            <a:ext cx="83058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Readings</a:t>
            </a:r>
            <a:endParaRPr lang="en-US" sz="2600" dirty="0" smtClean="0"/>
          </a:p>
          <a:p>
            <a:endParaRPr lang="en-US" sz="1000" dirty="0" smtClean="0"/>
          </a:p>
          <a:p>
            <a:pPr lvl="1"/>
            <a:r>
              <a:rPr lang="en-US" dirty="0" smtClean="0"/>
              <a:t>Lynch, Kevin (1960). </a:t>
            </a:r>
            <a:r>
              <a:rPr lang="en-US" i="1" dirty="0" smtClean="0">
                <a:hlinkClick r:id="rId2"/>
              </a:rPr>
              <a:t>The Image of the City</a:t>
            </a:r>
            <a:r>
              <a:rPr lang="en-US" dirty="0" smtClean="0"/>
              <a:t>. Cambridge MA: MIT Press.</a:t>
            </a:r>
          </a:p>
          <a:p>
            <a:pPr lvl="1"/>
            <a:endParaRPr lang="en-US" sz="1800" dirty="0" smtClean="0"/>
          </a:p>
          <a:p>
            <a:pPr lvl="1"/>
            <a:r>
              <a:rPr lang="en-US" dirty="0" smtClean="0"/>
              <a:t>Wunderlich, Joseph T. (1987). </a:t>
            </a:r>
            <a:r>
              <a:rPr lang="en-US" i="1" dirty="0" smtClean="0">
                <a:hlinkClick r:id="rId3"/>
              </a:rPr>
              <a:t>The Evolution of City Boundaries</a:t>
            </a:r>
            <a:r>
              <a:rPr lang="en-US" dirty="0" smtClean="0"/>
              <a:t>. </a:t>
            </a:r>
            <a:r>
              <a:rPr lang="en-US" dirty="0" err="1" smtClean="0"/>
              <a:t>UCSD</a:t>
            </a:r>
            <a:r>
              <a:rPr lang="en-US" dirty="0" smtClean="0"/>
              <a:t> USP173 course paper.</a:t>
            </a:r>
          </a:p>
          <a:p>
            <a:pPr lvl="1"/>
            <a:endParaRPr lang="en-US" sz="1800" dirty="0" smtClean="0"/>
          </a:p>
          <a:p>
            <a:pPr lvl="1"/>
            <a:r>
              <a:rPr lang="en-US" dirty="0" smtClean="0"/>
              <a:t>Wunderlich, Joseph T. (2015). </a:t>
            </a:r>
            <a:r>
              <a:rPr lang="en-US" i="1" dirty="0" smtClean="0">
                <a:hlinkClick r:id="rId4"/>
              </a:rPr>
              <a:t>Lynch analysis of Kyoto, Osaka, and Narita, Japan</a:t>
            </a:r>
            <a:r>
              <a:rPr lang="en-US" i="1" dirty="0" smtClean="0"/>
              <a:t>.</a:t>
            </a:r>
            <a:r>
              <a:rPr lang="en-US" dirty="0" smtClean="0"/>
              <a:t> Elizabethtown College lecture notes. (</a:t>
            </a:r>
            <a:r>
              <a:rPr lang="en-US" sz="2000" dirty="0" err="1" smtClean="0">
                <a:hlinkClick r:id="rId5"/>
              </a:rPr>
              <a:t>PPT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239000" cy="838200"/>
          </a:xfrm>
        </p:spPr>
        <p:txBody>
          <a:bodyPr/>
          <a:lstStyle/>
          <a:p>
            <a:r>
              <a:rPr lang="en-US" dirty="0" smtClean="0"/>
              <a:t>URBAN DESIGN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5715000" cy="4495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Recently in the U.S. and many developing countries we accept geometric </a:t>
            </a:r>
            <a:r>
              <a:rPr lang="en-US" sz="2800" dirty="0"/>
              <a:t>shapes with sharp </a:t>
            </a:r>
            <a:r>
              <a:rPr lang="en-US" sz="2800" dirty="0" smtClean="0"/>
              <a:t>edges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In the past, Euclidian (columns</a:t>
            </a:r>
            <a:r>
              <a:rPr lang="en-US" sz="2800" dirty="0"/>
              <a:t>, domes) </a:t>
            </a:r>
            <a:r>
              <a:rPr lang="en-US" sz="2800" dirty="0" smtClean="0"/>
              <a:t>were more accepted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Frank Lloyd Wright </a:t>
            </a:r>
            <a:r>
              <a:rPr lang="en-US" sz="2800" dirty="0" smtClean="0"/>
              <a:t>said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“Form follows function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.”</a:t>
            </a:r>
            <a:r>
              <a:rPr lang="en-US" sz="2800" i="1" dirty="0" smtClean="0"/>
              <a:t> </a:t>
            </a:r>
          </a:p>
          <a:p>
            <a:pPr>
              <a:lnSpc>
                <a:spcPct val="90000"/>
              </a:lnSpc>
              <a:buNone/>
            </a:pPr>
            <a:endParaRPr lang="en-US" sz="2800" i="1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He </a:t>
            </a:r>
            <a:r>
              <a:rPr lang="en-US" dirty="0"/>
              <a:t>later clarified </a:t>
            </a:r>
            <a:r>
              <a:rPr lang="en-US" dirty="0" smtClean="0"/>
              <a:t>this: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 lvl="1">
              <a:lnSpc>
                <a:spcPct val="90000"/>
              </a:lnSpc>
              <a:buNone/>
            </a:pP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Form follows function - that has been misunderstood. Form and function should be one, joined in a spiritual union.” </a:t>
            </a:r>
            <a:r>
              <a:rPr lang="en-US" sz="2000" b="1" i="1" dirty="0">
                <a:solidFill>
                  <a:srgbClr val="CC3300"/>
                </a:solidFill>
              </a:rPr>
              <a:t/>
            </a:r>
            <a:br>
              <a:rPr lang="en-US" sz="2000" b="1" i="1" dirty="0">
                <a:solidFill>
                  <a:srgbClr val="CC3300"/>
                </a:solidFill>
              </a:rPr>
            </a:br>
            <a:endParaRPr lang="en-US" sz="2000" b="1" i="1" dirty="0">
              <a:solidFill>
                <a:srgbClr val="CC3300"/>
              </a:solidFill>
            </a:endParaRPr>
          </a:p>
          <a:p>
            <a:pPr lvl="2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</a:t>
            </a:r>
          </a:p>
        </p:txBody>
      </p:sp>
      <p:pic>
        <p:nvPicPr>
          <p:cNvPr id="69638" name="Picture 6" descr="c:\Program Files\Microsoft Office\Clipart\corpbas\bd0582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5715000"/>
            <a:ext cx="919875" cy="914400"/>
          </a:xfrm>
          <a:prstGeom prst="rect">
            <a:avLst/>
          </a:prstGeom>
          <a:noFill/>
        </p:spPr>
      </p:pic>
      <p:pic>
        <p:nvPicPr>
          <p:cNvPr id="149506" name="Picture 2" descr="http://www.cem.brighton.ac.uk/staff/alb14/CI219/Lectures%20&amp;%20Tutorials/images/stand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3200400" cy="2400300"/>
          </a:xfrm>
          <a:prstGeom prst="rect">
            <a:avLst/>
          </a:prstGeom>
          <a:noFill/>
        </p:spPr>
      </p:pic>
      <p:pic>
        <p:nvPicPr>
          <p:cNvPr id="149508" name="Picture 4" descr="http://users.etown.edu/w/wunderjt/ITALY_2011/IMG_08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1" y="2484532"/>
            <a:ext cx="3276600" cy="43734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5181600" cy="5867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Architecture may </a:t>
            </a:r>
            <a:r>
              <a:rPr lang="en-US" dirty="0" smtClean="0"/>
              <a:t>relate </a:t>
            </a:r>
            <a:r>
              <a:rPr lang="en-US" dirty="0"/>
              <a:t>to </a:t>
            </a:r>
            <a:r>
              <a:rPr lang="en-US" dirty="0" smtClean="0"/>
              <a:t>the </a:t>
            </a:r>
            <a:r>
              <a:rPr lang="en-US" u="sng" dirty="0" smtClean="0"/>
              <a:t>scale</a:t>
            </a:r>
            <a:r>
              <a:rPr lang="en-US" dirty="0" smtClean="0"/>
              <a:t> </a:t>
            </a:r>
            <a:r>
              <a:rPr lang="en-US" dirty="0"/>
              <a:t>of humans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If not, </a:t>
            </a:r>
            <a:r>
              <a:rPr lang="en-US" dirty="0"/>
              <a:t>architecture </a:t>
            </a:r>
            <a:r>
              <a:rPr lang="en-US" dirty="0" smtClean="0"/>
              <a:t>may </a:t>
            </a:r>
            <a:r>
              <a:rPr lang="en-US" dirty="0"/>
              <a:t>be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Monumental</a:t>
            </a:r>
            <a:r>
              <a:rPr lang="en-US" dirty="0"/>
              <a:t>, impressive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Intimidating</a:t>
            </a:r>
            <a:r>
              <a:rPr lang="en-US" dirty="0"/>
              <a:t>, </a:t>
            </a:r>
            <a:r>
              <a:rPr lang="en-US" dirty="0" smtClean="0"/>
              <a:t>frightening</a:t>
            </a:r>
          </a:p>
          <a:p>
            <a:pPr lvl="2">
              <a:lnSpc>
                <a:spcPct val="90000"/>
              </a:lnSpc>
              <a:buNone/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Columns on building can give illusion of </a:t>
            </a:r>
            <a:r>
              <a:rPr lang="en-US" dirty="0" smtClean="0"/>
              <a:t>scale</a:t>
            </a:r>
          </a:p>
          <a:p>
            <a:pPr lvl="1">
              <a:lnSpc>
                <a:spcPct val="90000"/>
              </a:lnSpc>
              <a:buNone/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Surroundings and adjacent buildings can scale-up or scale-down a building 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/>
              <a:t>Scale</a:t>
            </a:r>
          </a:p>
        </p:txBody>
      </p:sp>
      <p:pic>
        <p:nvPicPr>
          <p:cNvPr id="148482" name="Picture 2" descr="http://www.goddess-athena.org/Museum/Temples/Parthenon/Parthenon_NW_from_NW_r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810000"/>
            <a:ext cx="3971238" cy="2895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4572000" cy="5867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Bodies </a:t>
            </a:r>
            <a:r>
              <a:rPr lang="en-US" dirty="0"/>
              <a:t>create space</a:t>
            </a:r>
          </a:p>
          <a:p>
            <a:pPr lvl="1">
              <a:lnSpc>
                <a:spcPct val="90000"/>
              </a:lnSpc>
              <a:buNone/>
            </a:pPr>
            <a:endParaRPr lang="en-US" sz="1100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Activities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Ergonomics</a:t>
            </a:r>
          </a:p>
          <a:p>
            <a:pPr lvl="2">
              <a:lnSpc>
                <a:spcPct val="90000"/>
              </a:lnSpc>
              <a:buNone/>
            </a:pPr>
            <a:endParaRPr lang="en-US" sz="1000" dirty="0"/>
          </a:p>
          <a:p>
            <a:pPr lvl="1">
              <a:lnSpc>
                <a:spcPct val="90000"/>
              </a:lnSpc>
            </a:pPr>
            <a:r>
              <a:rPr lang="en-US" dirty="0"/>
              <a:t>Group </a:t>
            </a:r>
            <a:r>
              <a:rPr lang="en-US" dirty="0" smtClean="0"/>
              <a:t>interactions</a:t>
            </a:r>
          </a:p>
          <a:p>
            <a:pPr lvl="1">
              <a:lnSpc>
                <a:spcPct val="90000"/>
              </a:lnSpc>
              <a:buNone/>
            </a:pPr>
            <a:endParaRPr lang="en-US" sz="1000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Beliefs</a:t>
            </a:r>
          </a:p>
          <a:p>
            <a:pPr lvl="1">
              <a:lnSpc>
                <a:spcPct val="90000"/>
              </a:lnSpc>
            </a:pPr>
            <a:endParaRPr lang="en-US" sz="10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Movement through spaces</a:t>
            </a:r>
          </a:p>
          <a:p>
            <a:pPr lvl="1">
              <a:lnSpc>
                <a:spcPct val="90000"/>
              </a:lnSpc>
              <a:buNone/>
            </a:pPr>
            <a:endParaRPr lang="en-US" sz="10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Flow - interior to exterior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Bank of widows and French doors invite outside in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  <a:buNone/>
            </a:pPr>
            <a:endParaRPr lang="en-US" dirty="0"/>
          </a:p>
          <a:p>
            <a:pPr lvl="2"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467600" cy="838200"/>
          </a:xfrm>
        </p:spPr>
        <p:txBody>
          <a:bodyPr/>
          <a:lstStyle/>
          <a:p>
            <a:r>
              <a:rPr lang="en-US" dirty="0"/>
              <a:t>Behavior</a:t>
            </a:r>
          </a:p>
        </p:txBody>
      </p:sp>
      <p:pic>
        <p:nvPicPr>
          <p:cNvPr id="147458" name="Picture 2" descr="http://upload.wikimedia.org/wikipedia/commons/2/22/Da_Vinci_Vitruve_Luc_Viat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81000"/>
            <a:ext cx="4489548" cy="61055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Architecture can be an expression of a time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Can relate to other buildings</a:t>
            </a:r>
          </a:p>
          <a:p>
            <a:pPr>
              <a:buFontTx/>
              <a:buNone/>
            </a:pPr>
            <a:r>
              <a:rPr lang="en-US" dirty="0"/>
              <a:t>    </a:t>
            </a:r>
          </a:p>
          <a:p>
            <a:r>
              <a:rPr lang="en-US" dirty="0"/>
              <a:t>Can relate to </a:t>
            </a:r>
            <a:r>
              <a:rPr lang="en-US" dirty="0" smtClean="0"/>
              <a:t>land</a:t>
            </a:r>
            <a:endParaRPr lang="en-US" dirty="0"/>
          </a:p>
          <a:p>
            <a:endParaRPr lang="en-US" dirty="0"/>
          </a:p>
        </p:txBody>
      </p:sp>
      <p:sp>
        <p:nvSpPr>
          <p:cNvPr id="808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pic>
        <p:nvPicPr>
          <p:cNvPr id="5" name="Picture 2" descr="http://www.aspaceman.com/wp-content/gallery/blog_1/falling_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8282" y="3429000"/>
            <a:ext cx="5155718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paceman.com/wp-content/gallery/blog_1/falling_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4578" y="0"/>
            <a:ext cx="10311436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 descr="C:\My Documents\My Pictures\wright_falling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52400"/>
            <a:ext cx="9217857" cy="70104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https://justgrowdammit.files.wordpress.com/2012/04/dsc_02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58200" cy="6910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2605</TotalTime>
  <Words>578</Words>
  <Application>Microsoft Office PowerPoint</Application>
  <PresentationFormat>On-screen Show (4:3)</PresentationFormat>
  <Paragraphs>162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Slide 1</vt:lpstr>
      <vt:lpstr>Architectural Vocabulary</vt:lpstr>
      <vt:lpstr>Form</vt:lpstr>
      <vt:lpstr>Scale</vt:lpstr>
      <vt:lpstr>Behavior</vt:lpstr>
      <vt:lpstr>Context</vt:lpstr>
      <vt:lpstr>Slide 7</vt:lpstr>
      <vt:lpstr>Slide 8</vt:lpstr>
      <vt:lpstr>Slide 9</vt:lpstr>
      <vt:lpstr>Slide 10</vt:lpstr>
      <vt:lpstr>Proportion</vt:lpstr>
      <vt:lpstr>Balance</vt:lpstr>
      <vt:lpstr>Symbolism</vt:lpstr>
      <vt:lpstr>Tastes</vt:lpstr>
      <vt:lpstr>Anthropomorphism</vt:lpstr>
      <vt:lpstr>Color</vt:lpstr>
      <vt:lpstr> Texture</vt:lpstr>
      <vt:lpstr>Rhythm</vt:lpstr>
      <vt:lpstr>Rhythm</vt:lpstr>
      <vt:lpstr>Rhythm</vt:lpstr>
      <vt:lpstr>Architectural STYLES</vt:lpstr>
      <vt:lpstr>Slide 22</vt:lpstr>
      <vt:lpstr>URBAN DESIGN</vt:lpstr>
      <vt:lpstr>Slide 24</vt:lpstr>
      <vt:lpstr>URBAN DESIGN</vt:lpstr>
    </vt:vector>
  </TitlesOfParts>
  <Company>Elizabethtown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J. WundeRlich PhD</dc:title>
  <dc:creator>Elizabethtown College</dc:creator>
  <cp:lastModifiedBy>Elizabethtown College</cp:lastModifiedBy>
  <cp:revision>129</cp:revision>
  <dcterms:created xsi:type="dcterms:W3CDTF">2014-03-18T11:07:37Z</dcterms:created>
  <dcterms:modified xsi:type="dcterms:W3CDTF">2015-02-27T03:25:16Z</dcterms:modified>
</cp:coreProperties>
</file>