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4"/>
  </p:notesMasterIdLst>
  <p:handoutMasterIdLst>
    <p:handoutMasterId r:id="rId85"/>
  </p:handoutMasterIdLst>
  <p:sldIdLst>
    <p:sldId id="256" r:id="rId2"/>
    <p:sldId id="744" r:id="rId3"/>
    <p:sldId id="745" r:id="rId4"/>
    <p:sldId id="846" r:id="rId5"/>
    <p:sldId id="847" r:id="rId6"/>
    <p:sldId id="848" r:id="rId7"/>
    <p:sldId id="849" r:id="rId8"/>
    <p:sldId id="850" r:id="rId9"/>
    <p:sldId id="851" r:id="rId10"/>
    <p:sldId id="852" r:id="rId11"/>
    <p:sldId id="853" r:id="rId12"/>
    <p:sldId id="854" r:id="rId13"/>
    <p:sldId id="798" r:id="rId14"/>
    <p:sldId id="800" r:id="rId15"/>
    <p:sldId id="801" r:id="rId16"/>
    <p:sldId id="799" r:id="rId17"/>
    <p:sldId id="750" r:id="rId18"/>
    <p:sldId id="879" r:id="rId19"/>
    <p:sldId id="880" r:id="rId20"/>
    <p:sldId id="881" r:id="rId21"/>
    <p:sldId id="882" r:id="rId22"/>
    <p:sldId id="855" r:id="rId23"/>
    <p:sldId id="856" r:id="rId24"/>
    <p:sldId id="857" r:id="rId25"/>
    <p:sldId id="858" r:id="rId26"/>
    <p:sldId id="859" r:id="rId27"/>
    <p:sldId id="860" r:id="rId28"/>
    <p:sldId id="861" r:id="rId29"/>
    <p:sldId id="862" r:id="rId30"/>
    <p:sldId id="863" r:id="rId31"/>
    <p:sldId id="864" r:id="rId32"/>
    <p:sldId id="865" r:id="rId33"/>
    <p:sldId id="782" r:id="rId34"/>
    <p:sldId id="797" r:id="rId35"/>
    <p:sldId id="783" r:id="rId36"/>
    <p:sldId id="785" r:id="rId37"/>
    <p:sldId id="784" r:id="rId38"/>
    <p:sldId id="796" r:id="rId39"/>
    <p:sldId id="867" r:id="rId40"/>
    <p:sldId id="868" r:id="rId41"/>
    <p:sldId id="768" r:id="rId42"/>
    <p:sldId id="786" r:id="rId43"/>
    <p:sldId id="787" r:id="rId44"/>
    <p:sldId id="788" r:id="rId45"/>
    <p:sldId id="559" r:id="rId46"/>
    <p:sldId id="806" r:id="rId47"/>
    <p:sldId id="807" r:id="rId48"/>
    <p:sldId id="808" r:id="rId49"/>
    <p:sldId id="809" r:id="rId50"/>
    <p:sldId id="810" r:id="rId51"/>
    <p:sldId id="811" r:id="rId52"/>
    <p:sldId id="812" r:id="rId53"/>
    <p:sldId id="869" r:id="rId54"/>
    <p:sldId id="871" r:id="rId55"/>
    <p:sldId id="872" r:id="rId56"/>
    <p:sldId id="874" r:id="rId57"/>
    <p:sldId id="875" r:id="rId58"/>
    <p:sldId id="876" r:id="rId59"/>
    <p:sldId id="831" r:id="rId60"/>
    <p:sldId id="878" r:id="rId61"/>
    <p:sldId id="832" r:id="rId62"/>
    <p:sldId id="834" r:id="rId63"/>
    <p:sldId id="814" r:id="rId64"/>
    <p:sldId id="815" r:id="rId65"/>
    <p:sldId id="816" r:id="rId66"/>
    <p:sldId id="817" r:id="rId67"/>
    <p:sldId id="838" r:id="rId68"/>
    <p:sldId id="839" r:id="rId69"/>
    <p:sldId id="840" r:id="rId70"/>
    <p:sldId id="842" r:id="rId71"/>
    <p:sldId id="843" r:id="rId72"/>
    <p:sldId id="844" r:id="rId73"/>
    <p:sldId id="790" r:id="rId74"/>
    <p:sldId id="845" r:id="rId75"/>
    <p:sldId id="802" r:id="rId76"/>
    <p:sldId id="803" r:id="rId77"/>
    <p:sldId id="804" r:id="rId78"/>
    <p:sldId id="883" r:id="rId79"/>
    <p:sldId id="743" r:id="rId80"/>
    <p:sldId id="741" r:id="rId81"/>
    <p:sldId id="742" r:id="rId82"/>
    <p:sldId id="574" r:id="rId8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EB8"/>
    <a:srgbClr val="0C01EB"/>
    <a:srgbClr val="E6E1C0"/>
    <a:srgbClr val="C5FE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>
        <p:scale>
          <a:sx n="84" d="100"/>
          <a:sy n="84" d="100"/>
        </p:scale>
        <p:origin x="-66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77473-E1CF-4D2F-B77D-10EEEEA04DC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93A60-18B4-488C-B6AB-24B5C160E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0F40508-F8E6-46D1-A221-487C524DE9F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36FB3D9-ADA5-4E3F-A8CD-DE4D92DECD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C963ED5-1054-4A21-96BC-95F93F6234DD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home_student_ARCHITECTURE_EGR343_2_2014.html" TargetMode="External"/><Relationship Id="rId2" Type="http://schemas.openxmlformats.org/officeDocument/2006/relationships/hyperlink" Target="http://users.etown.edu/w/wunderjt/To_Stakeholder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sers.etown.edu/w/wunderjt/home_student_ARCHITECTURE_EGR343_2014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POSTER%20for_TRUSTEES_Art_Egr_499AB_Capstone.pdf" TargetMode="External"/><Relationship Id="rId2" Type="http://schemas.openxmlformats.org/officeDocument/2006/relationships/hyperlink" Target="http://users.etown.edu/w/wunderjt/Sustainability_Press_1_Etown_Magizin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s.etown.edu/w/wunderjt/home_researchMINE.html" TargetMode="External"/><Relationship Id="rId4" Type="http://schemas.openxmlformats.org/officeDocument/2006/relationships/hyperlink" Target="http://users.etown.edu/w/wunderjt/Greening%20of%20our%20Etown%20Web%20Presence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sers.etown.edu/w/wunderjt/home_researchMINE.html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users.etown.edu/w/wunderjt/home_personal_ITALY_ALL.html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CNzKo3etfSU&amp;feature=plcp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YS38Cki7hck&amp;feature=plcp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town.edu/w/wunderjt/Sustainability_Committee_Academics_Report_version_1_5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2013_Japan_Hawaii_California_SHORTENED.pdf" TargetMode="External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TSOJIN_ranks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channel/UC_kM_k93zreIu40CVwuHQzg?feature=watch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users.etown.edu/w/wunderjt/Green_Social_Designs_Japan_TALK_19_PLUS.pdf" TargetMode="External"/><Relationship Id="rId7" Type="http://schemas.openxmlformats.org/officeDocument/2006/relationships/image" Target="../media/image71.jpeg"/><Relationship Id="rId2" Type="http://schemas.openxmlformats.org/officeDocument/2006/relationships/hyperlink" Target="http://users.etown.edu/w/wunderjt/Green_Social_Designs_Japan_paper_19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hyperlink" Target="http://users.etown.edu/w/wunderjt/CrowdSourced%20Architecture%20and%20Environmental%20Design_PAPER_15_FINAL_SUBMITTED_EDITTED_Wunderlich.pdf" TargetMode="External"/><Relationship Id="rId4" Type="http://schemas.openxmlformats.org/officeDocument/2006/relationships/hyperlink" Target="http://users.etown.edu/w/wunderjt/CrowdSourced%20Architecture%20and%20Environmental%20Design_PAPER_15_TALK_SUBMITTED_EDITTED_Wunderlich.pdf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town.edu/w/wunderjt/syllabi/EGR499A%20Wunderlich,Joseph%20Ricci,Pat.htm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syllabi/EGR343%20Wunderlich,Joseph.htm" TargetMode="External"/><Relationship Id="rId2" Type="http://schemas.openxmlformats.org/officeDocument/2006/relationships/hyperlink" Target="http://users.etown.edu/w/wunderjt/syllabi/EGR280%20Wunderlich,Josep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etown.edu/w/wunderjt/syllabi/EGR499A%20Wunderlich,Joseph%20Ricci,Pat.htm" TargetMode="External"/><Relationship Id="rId5" Type="http://schemas.openxmlformats.org/officeDocument/2006/relationships/hyperlink" Target="http://users.etown.edu/w/wunderjt/syllabi/EGR491%20Wunderlich,Joseph.htm" TargetMode="External"/><Relationship Id="rId4" Type="http://schemas.openxmlformats.org/officeDocument/2006/relationships/hyperlink" Target="http://users.etown.edu/w/wunderjt/syllabi/CS434%20Wunderlich,Joseph.ht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schedules/Four%20Year%20Student%20Plans%20ARCH_STUDIES_+_Engineering_and_Physics.pdf" TargetMode="External"/><Relationship Id="rId2" Type="http://schemas.openxmlformats.org/officeDocument/2006/relationships/hyperlink" Target="http://users.etown.edu/w/wunderjt/Architecture%20Minor%20Checkshee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sers.etown.edu/w/wunderjt/ENGR_SD__FLOW_CHART3_web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home_student_ARCHITECTURE_EGR343_2014.html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home_student_ARCHITECTURE_EGR343_2014.html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town.edu/w/wunderjt/To_Stakeholders.pdf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town.edu/w/wunderjt/Wunderlich,JoeCV.pdf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town.edu/w/wunderjt/home_researchMINE.html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town.edu/w/wunderjt/home_student_ARCHITECTURE_EGR343_2014.html" TargetMode="External"/><Relationship Id="rId3" Type="http://schemas.openxmlformats.org/officeDocument/2006/relationships/hyperlink" Target="http://users.etown.edu/w/wunderjt/TSOJIN_ranks.pdf" TargetMode="External"/><Relationship Id="rId7" Type="http://schemas.openxmlformats.org/officeDocument/2006/relationships/hyperlink" Target="http://users.etown.edu/w/wunderjt/To_Stakeholders.pdf" TargetMode="External"/><Relationship Id="rId2" Type="http://schemas.openxmlformats.org/officeDocument/2006/relationships/hyperlink" Target="http://users.etown.edu/w/wunderjt/home_researchMIN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etown.edu/w/wunderjt/Sustainability_Committee_Academics_Report_version_1_5.pdf" TargetMode="External"/><Relationship Id="rId5" Type="http://schemas.openxmlformats.org/officeDocument/2006/relationships/hyperlink" Target="http://users.etown.edu/w/wunderjt/Architecture%20Minor%20Checksheet.pdf" TargetMode="External"/><Relationship Id="rId4" Type="http://schemas.openxmlformats.org/officeDocument/2006/relationships/hyperlink" Target="http://users.etown.edu/w/wunderjt/home_personal_SD_PROGRAM.html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users.etown.edu/w/wunderjt/Wunderlich_JT_Architecture_and_Urban_Design_PORTFOLIO.ppt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town.edu/w/wunderjt/Etown%20Sustainability%20Symposium%202013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8382000" cy="1752600"/>
          </a:xfrm>
        </p:spPr>
        <p:txBody>
          <a:bodyPr>
            <a:normAutofit/>
          </a:bodyPr>
          <a:lstStyle/>
          <a:p>
            <a:pPr marR="0" lvl="0" algn="ctr">
              <a:spcBef>
                <a:spcPct val="0"/>
              </a:spcBef>
              <a:buClrTx/>
              <a:buSzTx/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Elizabethtown College Architecture of Wellness and Sustainability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2209800"/>
            <a:ext cx="8686800" cy="25146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b="1" dirty="0" smtClean="0"/>
              <a:t>Joseph T Wunderlich PhD</a:t>
            </a:r>
          </a:p>
          <a:p>
            <a:pPr lvl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dirty="0" smtClean="0"/>
              <a:t>Design &amp; Technology-Transfer Studio Director</a:t>
            </a:r>
          </a:p>
          <a:p>
            <a:pPr lvl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dirty="0" smtClean="0"/>
              <a:t>Associate Professor and Associate Chair of Engineering</a:t>
            </a:r>
            <a:br>
              <a:rPr lang="en-US" sz="1600" dirty="0" smtClean="0"/>
            </a:br>
            <a:r>
              <a:rPr lang="en-US" sz="1600" dirty="0" smtClean="0"/>
              <a:t>Program Coordinator for Computer Engineering Major and Architectural Studies Minor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6858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 G.  ACADEMIC COMPETITIONS</a:t>
            </a:r>
          </a:p>
          <a:p>
            <a:pPr lvl="0"/>
            <a:r>
              <a:rPr lang="en-US" sz="2400" b="1" dirty="0" smtClean="0"/>
              <a:t>      and OPPORTUNITIES FOR STUDENTS TO PUBLISH</a:t>
            </a:r>
            <a:endParaRPr lang="en-US" sz="1400" dirty="0" smtClean="0"/>
          </a:p>
          <a:p>
            <a:pPr lvl="2"/>
            <a:endParaRPr lang="en-US" sz="1400" dirty="0" smtClean="0"/>
          </a:p>
          <a:p>
            <a:pPr lvl="2"/>
            <a:r>
              <a:rPr lang="en-US" sz="1400" dirty="0" smtClean="0"/>
              <a:t>G.1   Engineering Solar Decathlon </a:t>
            </a:r>
          </a:p>
          <a:p>
            <a:pPr lvl="2"/>
            <a:r>
              <a:rPr lang="en-US" sz="1400" dirty="0" smtClean="0"/>
              <a:t>          - Partially planned for in Spring 2013 </a:t>
            </a:r>
            <a:r>
              <a:rPr lang="en-US" sz="1400" dirty="0" err="1" smtClean="0"/>
              <a:t>Charette</a:t>
            </a:r>
            <a:endParaRPr lang="en-US" sz="1400" dirty="0" smtClean="0"/>
          </a:p>
          <a:p>
            <a:pPr lvl="2"/>
            <a:r>
              <a:rPr lang="en-US" sz="1400" dirty="0" smtClean="0"/>
              <a:t>G.2   Engineering Solar Boats</a:t>
            </a:r>
          </a:p>
          <a:p>
            <a:pPr lvl="2"/>
            <a:r>
              <a:rPr lang="en-US" sz="1400" dirty="0" smtClean="0"/>
              <a:t>          - It’s been several years since competing</a:t>
            </a:r>
          </a:p>
          <a:p>
            <a:pPr lvl="2"/>
            <a:r>
              <a:rPr lang="en-US" sz="1400" dirty="0" smtClean="0"/>
              <a:t>G.3   Engineering Intelligent Ground Vehicle Competition</a:t>
            </a:r>
          </a:p>
          <a:p>
            <a:pPr lvl="2"/>
            <a:r>
              <a:rPr lang="en-US" sz="1400" i="1" dirty="0" smtClean="0"/>
              <a:t>          - </a:t>
            </a:r>
            <a:r>
              <a:rPr lang="en-US" sz="1400" dirty="0" smtClean="0"/>
              <a:t>Includes environmental mapping</a:t>
            </a:r>
          </a:p>
          <a:p>
            <a:pPr lvl="2"/>
            <a:r>
              <a:rPr lang="en-US" sz="1400" dirty="0" smtClean="0"/>
              <a:t>          - We competed three times in this</a:t>
            </a:r>
          </a:p>
          <a:p>
            <a:pPr lvl="2"/>
            <a:r>
              <a:rPr lang="en-US" sz="1400" dirty="0" smtClean="0"/>
              <a:t>          - Several years since we competed</a:t>
            </a:r>
          </a:p>
          <a:p>
            <a:pPr lvl="2"/>
            <a:r>
              <a:rPr lang="en-US" sz="1400" dirty="0" smtClean="0"/>
              <a:t>G.4   </a:t>
            </a:r>
            <a:r>
              <a:rPr lang="en-US" sz="1400" u="sng" dirty="0" smtClean="0">
                <a:hlinkClick r:id="rId2"/>
              </a:rPr>
              <a:t>Mobile Wellness Center Design Competition</a:t>
            </a:r>
            <a:r>
              <a:rPr lang="en-US" sz="1400" dirty="0" smtClean="0"/>
              <a:t> (Spring 2014)</a:t>
            </a:r>
          </a:p>
          <a:p>
            <a:pPr lvl="2"/>
            <a:r>
              <a:rPr lang="en-US" sz="1400" dirty="0" smtClean="0"/>
              <a:t>G.5   </a:t>
            </a:r>
            <a:r>
              <a:rPr lang="en-US" sz="1400" u="sng" dirty="0" smtClean="0">
                <a:hlinkClick r:id="rId3"/>
              </a:rPr>
              <a:t>Campus Wellness Center Design Competition</a:t>
            </a:r>
            <a:r>
              <a:rPr lang="en-US" sz="1400" dirty="0" smtClean="0"/>
              <a:t> (Fall 2015) – 8 judges</a:t>
            </a:r>
          </a:p>
          <a:p>
            <a:pPr lvl="2"/>
            <a:r>
              <a:rPr lang="en-US" sz="1400" dirty="0" smtClean="0"/>
              <a:t>G.6   </a:t>
            </a:r>
            <a:r>
              <a:rPr lang="en-US" sz="1400" u="sng" dirty="0" smtClean="0">
                <a:hlinkClick r:id="rId4"/>
              </a:rPr>
              <a:t>Health-Clinic </a:t>
            </a:r>
            <a:r>
              <a:rPr lang="en-US" sz="1400" u="sng" dirty="0" err="1" smtClean="0">
                <a:hlinkClick r:id="rId4"/>
              </a:rPr>
              <a:t>Designsfor</a:t>
            </a:r>
            <a:r>
              <a:rPr lang="en-US" sz="1400" u="sng" dirty="0" smtClean="0">
                <a:hlinkClick r:id="rId4"/>
              </a:rPr>
              <a:t> Sierra Leone, Africa</a:t>
            </a:r>
            <a:r>
              <a:rPr lang="en-US" sz="1400" dirty="0" smtClean="0"/>
              <a:t> (Fall 2015) – 22 judges</a:t>
            </a:r>
          </a:p>
          <a:p>
            <a:pPr lvl="2"/>
            <a:r>
              <a:rPr lang="en-US" sz="1400" dirty="0" smtClean="0"/>
              <a:t> </a:t>
            </a:r>
          </a:p>
          <a:p>
            <a:pPr marL="457200" indent="-457200">
              <a:buAutoNum type="alphaUcPeriod" startAt="2"/>
            </a:pP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 H.  ACADEMIC OUTREACH</a:t>
            </a:r>
            <a:endParaRPr lang="en-US" sz="2400" dirty="0" smtClean="0"/>
          </a:p>
          <a:p>
            <a:pPr lvl="2"/>
            <a:endParaRPr lang="en-US" sz="600" dirty="0" smtClean="0"/>
          </a:p>
          <a:p>
            <a:r>
              <a:rPr lang="en-US" sz="1400" dirty="0" smtClean="0"/>
              <a:t>	H.1    Professional affiliations</a:t>
            </a:r>
          </a:p>
          <a:p>
            <a:r>
              <a:rPr lang="en-US" sz="1400" dirty="0" smtClean="0"/>
              <a:t>                           - Sierra Club, USGBC, EPA, NSPE, AIA, </a:t>
            </a:r>
            <a:r>
              <a:rPr lang="en-US" sz="1400" dirty="0" err="1" smtClean="0"/>
              <a:t>ASCE</a:t>
            </a:r>
            <a:r>
              <a:rPr lang="en-US" sz="1400" dirty="0" smtClean="0"/>
              <a:t>, </a:t>
            </a:r>
            <a:r>
              <a:rPr lang="en-US" sz="1400" dirty="0" err="1" smtClean="0"/>
              <a:t>ASEE</a:t>
            </a:r>
            <a:r>
              <a:rPr lang="en-US" sz="1400" dirty="0" smtClean="0"/>
              <a:t>, IEEE, </a:t>
            </a:r>
            <a:r>
              <a:rPr lang="en-US" sz="1400" dirty="0" err="1" smtClean="0"/>
              <a:t>ASME</a:t>
            </a:r>
            <a:r>
              <a:rPr lang="en-US" sz="1400" dirty="0" smtClean="0"/>
              <a:t>, etc)</a:t>
            </a:r>
          </a:p>
          <a:p>
            <a:r>
              <a:rPr lang="en-US" sz="1400" dirty="0" smtClean="0"/>
              <a:t>	H.2    Local farms </a:t>
            </a:r>
          </a:p>
          <a:p>
            <a:r>
              <a:rPr lang="en-US" sz="1400" dirty="0" smtClean="0"/>
              <a:t>                           - Methane Digester saves $15,000/yr</a:t>
            </a:r>
          </a:p>
          <a:p>
            <a:r>
              <a:rPr lang="en-US" sz="1400" dirty="0" smtClean="0"/>
              <a:t>	H.3    Masonic Homes</a:t>
            </a:r>
          </a:p>
          <a:p>
            <a:r>
              <a:rPr lang="en-US" sz="1400" dirty="0" smtClean="0"/>
              <a:t>	          - Largest Masonic retirement facility in the Nation? – Next door to us</a:t>
            </a:r>
          </a:p>
          <a:p>
            <a:r>
              <a:rPr lang="en-US" sz="1400" dirty="0" smtClean="0"/>
              <a:t>	H.4    Collaborations with other U.S. Schools</a:t>
            </a:r>
          </a:p>
          <a:p>
            <a:r>
              <a:rPr lang="en-US" sz="1400" dirty="0" smtClean="0"/>
              <a:t>                           - Universities, Colleges, High-schools, Grade-schools</a:t>
            </a:r>
          </a:p>
          <a:p>
            <a:r>
              <a:rPr lang="en-US" sz="1400" dirty="0" smtClean="0"/>
              <a:t>	H.5    Collaborations with Schools Abroad</a:t>
            </a:r>
          </a:p>
          <a:p>
            <a:r>
              <a:rPr lang="en-US" sz="1400" dirty="0" smtClean="0"/>
              <a:t>                           - </a:t>
            </a:r>
            <a:r>
              <a:rPr lang="en-US" sz="1400" dirty="0" err="1" smtClean="0"/>
              <a:t>Univ</a:t>
            </a:r>
            <a:r>
              <a:rPr lang="en-US" sz="1400" dirty="0" smtClean="0"/>
              <a:t> of Trento in Italy, Pantheon Institute in Rome, U. Gambia in Africa</a:t>
            </a:r>
          </a:p>
          <a:p>
            <a:r>
              <a:rPr lang="en-US" sz="1400" dirty="0" smtClean="0"/>
              <a:t>	H.6    Corporate affiliations </a:t>
            </a:r>
          </a:p>
          <a:p>
            <a:r>
              <a:rPr lang="en-US" sz="1400" dirty="0" smtClean="0"/>
              <a:t>                           - Phoenix Contact USA and Germany, IBM, </a:t>
            </a:r>
            <a:r>
              <a:rPr lang="en-US" sz="1400" dirty="0" err="1" smtClean="0"/>
              <a:t>SustainX</a:t>
            </a:r>
            <a:r>
              <a:rPr lang="en-US" sz="1400" dirty="0" smtClean="0"/>
              <a:t>, Bechtel, etc</a:t>
            </a:r>
          </a:p>
          <a:p>
            <a:r>
              <a:rPr lang="en-US" sz="1400" dirty="0" smtClean="0"/>
              <a:t>	H.7    Government </a:t>
            </a:r>
          </a:p>
          <a:p>
            <a:r>
              <a:rPr lang="en-US" sz="1400" dirty="0" smtClean="0"/>
              <a:t>	          - </a:t>
            </a:r>
            <a:r>
              <a:rPr lang="en-US" sz="1400" dirty="0" err="1" smtClean="0"/>
              <a:t>DEP</a:t>
            </a:r>
            <a:r>
              <a:rPr lang="en-US" sz="1400" dirty="0" smtClean="0"/>
              <a:t>, Planning commissions, Building inspectors, Mayors, State</a:t>
            </a:r>
          </a:p>
          <a:p>
            <a:r>
              <a:rPr lang="en-US" sz="1400" dirty="0" smtClean="0"/>
              <a:t>	             Legislature, U.S. Congress, Governor Tom Wolf, Senator Bob Casey</a:t>
            </a:r>
          </a:p>
          <a:p>
            <a:r>
              <a:rPr lang="en-US" sz="1400" dirty="0" smtClean="0"/>
              <a:t>	H.8    Foreign governments </a:t>
            </a:r>
          </a:p>
          <a:p>
            <a:r>
              <a:rPr lang="en-US" sz="1400" dirty="0" smtClean="0"/>
              <a:t>	          - Italy, Gambia, Japan, Costa Rico, Middle East  </a:t>
            </a:r>
          </a:p>
          <a:p>
            <a:r>
              <a:rPr lang="en-US" sz="1400" dirty="0" smtClean="0"/>
              <a:t>	H.9    Venture Capitol start-ups</a:t>
            </a:r>
          </a:p>
          <a:p>
            <a:r>
              <a:rPr lang="en-US" sz="1400" dirty="0" smtClean="0"/>
              <a:t>                           - Via Ambassador Craig’s International venture capital company, etc</a:t>
            </a:r>
          </a:p>
          <a:p>
            <a:r>
              <a:rPr lang="en-US" sz="1400" dirty="0" smtClean="0"/>
              <a:t>	H.10  </a:t>
            </a:r>
            <a:r>
              <a:rPr lang="en-US" sz="1400" dirty="0" err="1" smtClean="0"/>
              <a:t>NGO’s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                           - Peace Core, Habitats for Humanity, World Vision, Lancaster County</a:t>
            </a:r>
          </a:p>
          <a:p>
            <a:r>
              <a:rPr lang="en-US" sz="1400" dirty="0" smtClean="0"/>
              <a:t>                              Conservancy, etc</a:t>
            </a:r>
          </a:p>
          <a:p>
            <a:r>
              <a:rPr lang="en-US" sz="1400" dirty="0" smtClean="0"/>
              <a:t>	H.11  Young Center and churches</a:t>
            </a:r>
          </a:p>
          <a:p>
            <a:r>
              <a:rPr lang="en-US" sz="1400" dirty="0" smtClean="0"/>
              <a:t>                           - Don </a:t>
            </a:r>
            <a:r>
              <a:rPr lang="en-US" sz="1400" dirty="0" err="1" smtClean="0"/>
              <a:t>Kraybill</a:t>
            </a:r>
            <a:r>
              <a:rPr lang="en-US" sz="1400" dirty="0" smtClean="0"/>
              <a:t> for Amish and Mennonites</a:t>
            </a:r>
          </a:p>
          <a:p>
            <a:r>
              <a:rPr lang="en-US" sz="1400" dirty="0" smtClean="0"/>
              <a:t>                           - Jeff Long for Hinduism, Jainism, and Buddhism.</a:t>
            </a:r>
          </a:p>
          <a:p>
            <a:pPr lvl="2"/>
            <a:r>
              <a:rPr lang="en-US" sz="1400" dirty="0" smtClean="0"/>
              <a:t>H.12  Native Americans </a:t>
            </a:r>
          </a:p>
          <a:p>
            <a:pPr lvl="2"/>
            <a:r>
              <a:rPr lang="en-US" sz="1400" dirty="0" smtClean="0"/>
              <a:t> </a:t>
            </a:r>
          </a:p>
          <a:p>
            <a:pPr lvl="2"/>
            <a:r>
              <a:rPr lang="en-US" sz="1400" dirty="0" smtClean="0"/>
              <a:t> </a:t>
            </a:r>
          </a:p>
          <a:p>
            <a:pPr marL="457200" indent="-457200">
              <a:buAutoNum type="alphaUcPeriod" startAt="2"/>
            </a:pP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1524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 I.  SUSTAINABILITY-RELATED INTERNSHIPS</a:t>
            </a:r>
          </a:p>
          <a:p>
            <a:pPr lvl="2"/>
            <a:r>
              <a:rPr lang="en-US" sz="1400" dirty="0" smtClean="0"/>
              <a:t>I.1     USGBC</a:t>
            </a:r>
            <a:endParaRPr lang="en-US" sz="2400" dirty="0" smtClean="0"/>
          </a:p>
          <a:p>
            <a:pPr lvl="2"/>
            <a:endParaRPr lang="en-US" sz="600" dirty="0" smtClean="0"/>
          </a:p>
          <a:p>
            <a:r>
              <a:rPr lang="en-US" sz="1400" dirty="0" smtClean="0"/>
              <a:t>	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668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 J.   PRESS</a:t>
            </a:r>
            <a:endParaRPr lang="en-US" sz="2400" dirty="0" smtClean="0"/>
          </a:p>
          <a:p>
            <a:pPr lvl="2"/>
            <a:endParaRPr lang="en-US" sz="600" dirty="0" smtClean="0"/>
          </a:p>
          <a:p>
            <a:pPr lvl="2"/>
            <a:r>
              <a:rPr lang="en-US" sz="1400" dirty="0" smtClean="0"/>
              <a:t> J.1     Winter 2012 Elizabethtown College Magazine </a:t>
            </a:r>
            <a:r>
              <a:rPr lang="en-US" sz="1400" i="1" dirty="0" smtClean="0"/>
              <a:t>“</a:t>
            </a:r>
            <a:r>
              <a:rPr lang="en-US" sz="1400" i="1" u="sng" dirty="0" smtClean="0">
                <a:hlinkClick r:id="rId2"/>
              </a:rPr>
              <a:t>Blue and gray turns green</a:t>
            </a:r>
            <a:r>
              <a:rPr lang="en-US" sz="1400" i="1" dirty="0" smtClean="0"/>
              <a:t>”</a:t>
            </a:r>
            <a:endParaRPr lang="en-US" sz="1400" dirty="0" smtClean="0"/>
          </a:p>
          <a:p>
            <a:pPr lvl="2"/>
            <a:r>
              <a:rPr lang="en-US" sz="1400" dirty="0" smtClean="0"/>
              <a:t> J.2     </a:t>
            </a:r>
            <a:r>
              <a:rPr lang="en-US" sz="1400" u="sng" dirty="0" err="1" smtClean="0">
                <a:hlinkClick r:id="rId3"/>
              </a:rPr>
              <a:t>SLE</a:t>
            </a:r>
            <a:r>
              <a:rPr lang="en-US" sz="1400" u="sng" dirty="0" smtClean="0">
                <a:hlinkClick r:id="rId3"/>
              </a:rPr>
              <a:t>-Capstone Architecture Poster to Trustees</a:t>
            </a:r>
            <a:r>
              <a:rPr lang="en-US" sz="1400" dirty="0" smtClean="0"/>
              <a:t> </a:t>
            </a:r>
          </a:p>
          <a:p>
            <a:pPr lvl="2"/>
            <a:r>
              <a:rPr lang="en-US" sz="1400" dirty="0" smtClean="0"/>
              <a:t>            - And again to “Trustees in Training” on March 20, 2015)</a:t>
            </a:r>
          </a:p>
          <a:p>
            <a:pPr lvl="2"/>
            <a:r>
              <a:rPr lang="en-US" sz="1400" dirty="0" smtClean="0"/>
              <a:t> J.3     Talk at Franklin &amp; Marshal for Greencon15, March 19, 2015 3:30p</a:t>
            </a:r>
          </a:p>
          <a:p>
            <a:pPr lvl="3"/>
            <a:r>
              <a:rPr lang="en-US" sz="1400" i="1" dirty="0" smtClean="0"/>
              <a:t>   “Elizabethtown College Architecture of Wellness and Sustainability”</a:t>
            </a:r>
            <a:r>
              <a:rPr lang="en-US" sz="1400" dirty="0" smtClean="0"/>
              <a:t> </a:t>
            </a:r>
          </a:p>
          <a:p>
            <a:pPr lvl="2"/>
            <a:r>
              <a:rPr lang="en-US" sz="1400" dirty="0" smtClean="0"/>
              <a:t> J.4     </a:t>
            </a:r>
            <a:r>
              <a:rPr lang="en-US" sz="1400" u="sng" dirty="0" smtClean="0">
                <a:hlinkClick r:id="rId4"/>
              </a:rPr>
              <a:t>Compare our Green web-presence to other schools</a:t>
            </a:r>
            <a:r>
              <a:rPr lang="en-US" sz="1400" dirty="0" smtClean="0"/>
              <a:t> (2014) </a:t>
            </a:r>
          </a:p>
          <a:p>
            <a:pPr lvl="2"/>
            <a:r>
              <a:rPr lang="en-US" sz="1400" dirty="0" smtClean="0"/>
              <a:t>            - Hopefully action taken in 2015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35052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r>
              <a:rPr lang="en-US" sz="2400" b="1" dirty="0" smtClean="0"/>
              <a:t> K.  FACULTY/STAFF COLLABORATIONS</a:t>
            </a:r>
            <a:endParaRPr lang="en-US" sz="2400" dirty="0" smtClean="0"/>
          </a:p>
          <a:p>
            <a:pPr lvl="2"/>
            <a:endParaRPr lang="en-US" sz="800" dirty="0" smtClean="0"/>
          </a:p>
          <a:p>
            <a:pPr lvl="2"/>
            <a:r>
              <a:rPr lang="en-US" sz="1400" dirty="0" smtClean="0"/>
              <a:t>K.1   Successful 2013 Hydroponic Gardens </a:t>
            </a:r>
          </a:p>
          <a:p>
            <a:r>
              <a:rPr lang="en-US" sz="1400" dirty="0" smtClean="0"/>
              <a:t>                         - Originally in </a:t>
            </a:r>
            <a:r>
              <a:rPr lang="en-US" sz="1400" u="sng" dirty="0" smtClean="0">
                <a:hlinkClick r:id="rId5"/>
              </a:rPr>
              <a:t>Design &amp; Technology-transfer Studio</a:t>
            </a:r>
            <a:endParaRPr lang="en-US" sz="1400" dirty="0" smtClean="0"/>
          </a:p>
          <a:p>
            <a:r>
              <a:rPr lang="en-US" sz="1400" dirty="0" smtClean="0"/>
              <a:t>                         - Now being built in food services</a:t>
            </a:r>
          </a:p>
          <a:p>
            <a:r>
              <a:rPr lang="en-US" sz="1400" dirty="0" smtClean="0"/>
              <a:t>	K.2   New large Elizabethtown College Photovoltaic Array to be built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2006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Rhinoceros and Flamingo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users.etown.edu/w/wunderjt/personal_pictures/KUPPE_STEINMAN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4114800" cy="2570938"/>
          </a:xfrm>
          <a:prstGeom prst="rect">
            <a:avLst/>
          </a:prstGeom>
          <a:noFill/>
        </p:spPr>
      </p:pic>
      <p:pic>
        <p:nvPicPr>
          <p:cNvPr id="1028" name="Picture 4" descr="http://users.etown.edu/w/wunderjt/personal_pictures/KUPPE_STEINMAN_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4114800" cy="2417027"/>
          </a:xfrm>
          <a:prstGeom prst="rect">
            <a:avLst/>
          </a:prstGeom>
          <a:noFill/>
        </p:spPr>
      </p:pic>
      <p:pic>
        <p:nvPicPr>
          <p:cNvPr id="1030" name="Picture 6" descr="http://users.etown.edu/w/wunderjt/personal_pictures/2008_EGR280_3D_Renderings_B_Kuppe_lobby_ACTU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0" y="32766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2006-2010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Rhinoceros and Flamingo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9570" name="Picture 2" descr="http://users.etown.edu/w/wunderjt/personal_pictures/KUPPE_GYM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762001"/>
            <a:ext cx="4267199" cy="3200399"/>
          </a:xfrm>
          <a:prstGeom prst="rect">
            <a:avLst/>
          </a:prstGeom>
          <a:noFill/>
        </p:spPr>
      </p:pic>
      <p:pic>
        <p:nvPicPr>
          <p:cNvPr id="109572" name="Picture 4" descr="http://users.etown.edu/w/wunderjt/personal_pictures/KUPPE_GYM_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184" y="3581400"/>
            <a:ext cx="4584816" cy="3276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2006-2010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Rhinoceros and Flamingo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0594" name="Picture 2" descr="http://users.etown.edu/w/wunderjt/personal_pictures/KUPPE_SPACESTATION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762001"/>
            <a:ext cx="4190999" cy="3143249"/>
          </a:xfrm>
          <a:prstGeom prst="rect">
            <a:avLst/>
          </a:prstGeom>
          <a:noFill/>
        </p:spPr>
      </p:pic>
      <p:pic>
        <p:nvPicPr>
          <p:cNvPr id="110596" name="Picture 4" descr="http://users.etown.edu/w/wunderjt/personal_pictures/KUPPE_SPACESTATION_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481644"/>
            <a:ext cx="4724400" cy="33763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2006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Rhinoceros and Flamingo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8546" name="Picture 2" descr="http://users.etown.edu/w/wunderjt/personal_pictures/RMI_LAB_perspectiv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762001"/>
            <a:ext cx="3352799" cy="2507048"/>
          </a:xfrm>
          <a:prstGeom prst="rect">
            <a:avLst/>
          </a:prstGeom>
          <a:noFill/>
        </p:spPr>
      </p:pic>
      <p:pic>
        <p:nvPicPr>
          <p:cNvPr id="108548" name="Picture 4" descr="http://users.etown.edu/w/wunderjt/personal_pictures/RMI_LAB_perspectiv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9" y="2937071"/>
            <a:ext cx="5486401" cy="39209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0"/>
            <a:ext cx="8991600" cy="1447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indent="-342900"/>
            <a:r>
              <a:rPr lang="en-US" sz="3200" dirty="0" smtClean="0">
                <a:latin typeface="Arial Narrow" pitchFamily="34" charset="0"/>
                <a:hlinkClick r:id="rId2"/>
              </a:rPr>
              <a:t>Design &amp; Technology-Transfer Studio </a:t>
            </a:r>
            <a:endParaRPr lang="en-US" sz="3200" dirty="0" smtClean="0">
              <a:latin typeface="Arial Narrow" pitchFamily="34" charset="0"/>
            </a:endParaRPr>
          </a:p>
          <a:p>
            <a:pPr marL="342900" indent="-342900"/>
            <a:r>
              <a:rPr lang="en-US" sz="2000" i="1" dirty="0" smtClean="0">
                <a:latin typeface="Arial Narrow" pitchFamily="34" charset="0"/>
              </a:rPr>
              <a:t>( formerly “Robotics &amp; Machine Intelligence Lab”)</a:t>
            </a:r>
            <a:endParaRPr lang="en-US" b="1" i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4450" name="Picture 2" descr="http://farm9.staticflickr.com/8060/8224624172_957b214f2b.jpg"/>
          <p:cNvPicPr>
            <a:picLocks noChangeAspect="1" noChangeArrowheads="1"/>
          </p:cNvPicPr>
          <p:nvPr/>
        </p:nvPicPr>
        <p:blipFill>
          <a:blip r:embed="rId3" cstate="print"/>
          <a:srcRect b="39251"/>
          <a:stretch>
            <a:fillRect/>
          </a:stretch>
        </p:blipFill>
        <p:spPr bwMode="auto">
          <a:xfrm>
            <a:off x="0" y="1810512"/>
            <a:ext cx="9144000" cy="3066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err="1" smtClean="0"/>
              <a:t>Revit</a:t>
            </a:r>
            <a:r>
              <a:rPr lang="en-US" dirty="0" smtClean="0"/>
              <a:t>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1618" name="Picture 2" descr="http://users.etown.edu/w/wunderjt/personal_pictures/Shop_Extension_EGR280_Kaelee_Werner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6322420" cy="3352800"/>
          </a:xfrm>
          <a:prstGeom prst="rect">
            <a:avLst/>
          </a:prstGeom>
          <a:noFill/>
        </p:spPr>
      </p:pic>
      <p:pic>
        <p:nvPicPr>
          <p:cNvPr id="111620" name="Picture 4" descr="http://users.etown.edu/w/wunderjt/personal_pictures/Shop_Extension_EGR280_Kaelee_Werner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343400"/>
            <a:ext cx="4896612" cy="2266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err="1" smtClean="0"/>
              <a:t>Revit</a:t>
            </a:r>
            <a:r>
              <a:rPr lang="en-US" dirty="0" smtClean="0"/>
              <a:t>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7938" name="Picture 2" descr="http://users.etown.edu/w/wunderjt/personal_pictures/EcoRise_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5257800" cy="3029187"/>
          </a:xfrm>
          <a:prstGeom prst="rect">
            <a:avLst/>
          </a:prstGeom>
          <a:noFill/>
        </p:spPr>
      </p:pic>
      <p:pic>
        <p:nvPicPr>
          <p:cNvPr id="167940" name="Picture 4" descr="http://users.etown.edu/w/wunderjt/personal_pictures/EmilyVogel3D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038600"/>
            <a:ext cx="4772025" cy="26175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6443" t="23156" r="50625" b="2344"/>
          <a:stretch>
            <a:fillRect/>
          </a:stretch>
        </p:blipFill>
        <p:spPr bwMode="auto">
          <a:xfrm>
            <a:off x="4102536" y="1"/>
            <a:ext cx="49399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solidFill>
                  <a:schemeClr val="bg1"/>
                </a:solidFill>
              </a:rPr>
              <a:t>Sustainable Design</a:t>
            </a:r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solidFill>
                  <a:schemeClr val="bg1"/>
                </a:solidFill>
              </a:rPr>
              <a:t> option for BS Engineering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solidFill>
                  <a:schemeClr val="bg1"/>
                </a:solidFill>
              </a:rPr>
              <a:t>   Elizabethtown College, PA</a:t>
            </a:r>
            <a:endParaRPr lang="en-US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Sustainability Symposiums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2012,13,14,15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b="1" dirty="0" smtClean="0"/>
              <a:t>Part of our Annual Scholarship And Creative Arts Day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 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19512" r="16250" b="20325"/>
          <a:stretch>
            <a:fillRect/>
          </a:stretch>
        </p:blipFill>
        <p:spPr bwMode="auto">
          <a:xfrm>
            <a:off x="-1" y="914400"/>
            <a:ext cx="91563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Sustainability Symposiums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2012,13,14,15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b="1" dirty="0" smtClean="0"/>
              <a:t>Part of our Annual Scholarship And Creative Arts Day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 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/>
          <a:srcRect l="55625" t="28125" r="7500" b="13281"/>
          <a:stretch>
            <a:fillRect/>
          </a:stretch>
        </p:blipFill>
        <p:spPr bwMode="auto">
          <a:xfrm>
            <a:off x="0" y="1046136"/>
            <a:ext cx="9144000" cy="581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E:\Summer 2014 Belgiun_Italy_England\108___11\IMG_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350271"/>
            <a:ext cx="4876800" cy="650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G_2809"/>
          <p:cNvPicPr>
            <a:picLocks noChangeAspect="1" noChangeArrowheads="1"/>
          </p:cNvPicPr>
          <p:nvPr/>
        </p:nvPicPr>
        <p:blipFill>
          <a:blip r:embed="rId3" cstate="print"/>
          <a:srcRect l="20250" r="8549"/>
          <a:stretch>
            <a:fillRect/>
          </a:stretch>
        </p:blipFill>
        <p:spPr bwMode="auto">
          <a:xfrm>
            <a:off x="0" y="2590799"/>
            <a:ext cx="4078943" cy="42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52400" y="0"/>
            <a:ext cx="8991600" cy="31242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JT Wunderlich 2004, 2008, 2009, 2011, 2014                                      </a:t>
            </a:r>
            <a:r>
              <a:rPr lang="en-US" sz="2400" i="1" dirty="0" smtClean="0">
                <a:latin typeface="Arial Narrow" pitchFamily="34" charset="0"/>
              </a:rPr>
              <a:t>Professor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Surveyed Italian Architecture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in Italy 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(while presenting and teaching)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Venice (three times)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Padova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(twice)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Trento (twice)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Roveretto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Florence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Tuscan county side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Rome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Genoa</a:t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Porto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fino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Santa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Magrietta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2008, 2009, 2011, 2014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 descr="http://users.etown.edu/w/wunderjt/italy_pictures/portofinoDCP_4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429"/>
            <a:ext cx="9144000" cy="6041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2008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2009, 2011, 2014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29378" name="Picture 2" descr="http://users.etown.edu/w/wunderjt/ITALY%202008/italy_pictures2008/IMG_4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5" y="381000"/>
            <a:ext cx="8646005" cy="6477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users.etown.edu/w/wunderjt/ITALY%202008/italy_pictures2008/IMG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2008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2009, 2011, 2014                                                </a:t>
            </a:r>
            <a:r>
              <a:rPr lang="en-US" sz="22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2009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2011, 2014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32450" name="Picture 2" descr="http://users.etown.edu/w/wunderjt/personal_pictures/U_TRENT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9036"/>
            <a:ext cx="9144000" cy="576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4498" name="Picture 2" descr="http://users.etown.edu/w/wunderjt/ITALY_2011/IMG_0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58800"/>
            <a:ext cx="4724400" cy="6299200"/>
          </a:xfrm>
          <a:prstGeom prst="rect">
            <a:avLst/>
          </a:prstGeom>
          <a:noFill/>
        </p:spPr>
      </p:pic>
      <p:pic>
        <p:nvPicPr>
          <p:cNvPr id="234500" name="Picture 4" descr="http://users.etown.edu/w/wunderjt/ITALY_2011/IMG_0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3048000" cy="2286000"/>
          </a:xfrm>
          <a:prstGeom prst="rect">
            <a:avLst/>
          </a:prstGeom>
          <a:noFill/>
        </p:spPr>
      </p:pic>
      <p:pic>
        <p:nvPicPr>
          <p:cNvPr id="9" name="Picture 2" descr="http://users.etown.edu/w/wunderjt/ITALY_2011/IMG_0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2011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2014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2011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2014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8" name="Picture 2" descr="http://users.etown.edu/w/wunderjt/ITALY_2011/IMG_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743200"/>
            <a:ext cx="5486401" cy="4114801"/>
          </a:xfrm>
          <a:prstGeom prst="rect">
            <a:avLst/>
          </a:prstGeom>
          <a:noFill/>
        </p:spPr>
      </p:pic>
      <p:pic>
        <p:nvPicPr>
          <p:cNvPr id="9" name="Picture 2" descr="http://users.etown.edu/w/wunderjt/ITALY_2011/IMG_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3429000" cy="4572000"/>
          </a:xfrm>
          <a:prstGeom prst="rect">
            <a:avLst/>
          </a:prstGeom>
          <a:noFill/>
        </p:spPr>
      </p:pic>
      <p:pic>
        <p:nvPicPr>
          <p:cNvPr id="10" name="Picture 4" descr="http://users.etown.edu/w/wunderjt/ITALY_2011/IMG_0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23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0" name="Picture 2" descr="http://users.etown.edu/w/wunderjt/ITALY_2011/IMG_1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2011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, 2014                                               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Architectural Studies Minor,  Elizabethtown College, PA</a:t>
            </a:r>
            <a:endParaRPr lang="en-US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6250" t="29688" r="29375" b="5469"/>
          <a:stretch>
            <a:fillRect/>
          </a:stretch>
        </p:blipFill>
        <p:spPr bwMode="auto">
          <a:xfrm>
            <a:off x="1905000" y="609600"/>
            <a:ext cx="7010400" cy="564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5240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sz="1400" b="1" dirty="0" smtClean="0"/>
              <a:t>2015                                                                                                                     </a:t>
            </a:r>
            <a:r>
              <a:rPr lang="en-US" sz="1400" i="1" dirty="0" smtClean="0">
                <a:latin typeface="Arial Narrow" pitchFamily="34" charset="0"/>
              </a:rPr>
              <a:t>Professor</a:t>
            </a:r>
            <a:endParaRPr lang="en-US" sz="1400" b="1" dirty="0" smtClean="0"/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2004, 2008, 2009, 2011,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2014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38595" name="Picture 3" descr="IMG_2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9880" y="4953000"/>
            <a:ext cx="25941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7" name="Picture 5" descr="IMG_18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4972552"/>
            <a:ext cx="2514600" cy="18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8" name="Picture 3" descr="E:\Summer 2014 Belgiun_Italy_England\108___11_2\IMG_2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0999"/>
            <a:ext cx="5791201" cy="43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9" name="Picture 7" descr="IMG_22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734" y="609600"/>
            <a:ext cx="2877266" cy="385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0" name="Picture 8" descr="IMG_23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70484"/>
            <a:ext cx="2514600" cy="188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IMG_2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733801"/>
            <a:ext cx="414193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1" name="Picture 3" descr="IMG_25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75751"/>
            <a:ext cx="4114800" cy="308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2" name="Picture 2" descr="E:\Summer 2014 Belgiun_Italy_England\108___11\IMG_2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57199"/>
            <a:ext cx="4114801" cy="310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3" name="Picture 3" descr="E:\Summer 2014 Belgiun_Italy_England\108___11\IMG_2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"/>
            <a:ext cx="4114800" cy="307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2004, 2008, 2009, 2011,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2014</a:t>
            </a:r>
            <a:r>
              <a:rPr kumimoji="0" lang="en-US" sz="2200" b="1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30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90909"/>
            <a:ext cx="4419238" cy="331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G_3156"/>
          <p:cNvPicPr>
            <a:picLocks noChangeAspect="1" noChangeArrowheads="1"/>
          </p:cNvPicPr>
          <p:nvPr/>
        </p:nvPicPr>
        <p:blipFill>
          <a:blip r:embed="rId3" cstate="print"/>
          <a:srcRect l="56979" t="48457" r="28424" b="24872"/>
          <a:stretch>
            <a:fillRect/>
          </a:stretch>
        </p:blipFill>
        <p:spPr bwMode="auto">
          <a:xfrm>
            <a:off x="2362200" y="3810000"/>
            <a:ext cx="2100263" cy="287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 descr="E:\Summer 2014 Belgiun_Italy_England\108___11\IMG_2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4343400" cy="32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G_31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6040"/>
            <a:ext cx="2133600" cy="284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6248400"/>
            <a:ext cx="2057400" cy="6096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more</a:t>
            </a:r>
          </a:p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  <a:hlinkClick r:id="rId6"/>
              </a:rPr>
              <a:t>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JT Wunderlich 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2004, 2008, 2009, 2011, </a:t>
            </a: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2014</a:t>
            </a:r>
            <a:r>
              <a:rPr kumimoji="0" lang="en-US" sz="2200" i="0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                                               </a:t>
            </a:r>
            <a:r>
              <a:rPr lang="en-US" sz="2200" i="1" dirty="0" smtClean="0">
                <a:latin typeface="Arial Narrow" pitchFamily="34" charset="0"/>
              </a:rPr>
              <a:t>Professor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 smtClean="0"/>
              <a:t>2010-2013                                                                     </a:t>
            </a:r>
            <a:r>
              <a:rPr lang="en-US" i="1" dirty="0" smtClean="0">
                <a:latin typeface="Arial Narrow" pitchFamily="34" charset="0"/>
              </a:rPr>
              <a:t>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/>
              <a:t>Architectural Computer Servers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  <a:r>
              <a:rPr lang="en-US" dirty="0" smtClean="0"/>
              <a:t>For college students and children worldwide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/>
              <a:t>       </a:t>
            </a:r>
            <a:r>
              <a:rPr lang="en-US" dirty="0" err="1" smtClean="0"/>
              <a:t>Crowdsourced</a:t>
            </a:r>
            <a:r>
              <a:rPr lang="en-US" dirty="0" smtClean="0"/>
              <a:t> Architecture and Urban Design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dirty="0" smtClean="0"/>
          </a:p>
          <a:p>
            <a:pPr marL="688975" lvl="2" indent="-60325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Servers configured &amp; maintained on home machines and third-party hosting sites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l="7125" t="41250" r="56625" b="47813"/>
          <a:stretch>
            <a:fillRect/>
          </a:stretch>
        </p:blipFill>
        <p:spPr bwMode="auto">
          <a:xfrm>
            <a:off x="381000" y="4191000"/>
            <a:ext cx="856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/>
          <p:cNvSpPr txBox="1">
            <a:spLocks/>
          </p:cNvSpPr>
          <p:nvPr/>
        </p:nvSpPr>
        <p:spPr>
          <a:xfrm>
            <a:off x="533400" y="6096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Computer servers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205740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/>
            <a:r>
              <a:rPr lang="en-US" sz="2000" u="sng" dirty="0" smtClean="0"/>
              <a:t>PLAYER RANKING</a:t>
            </a:r>
            <a:r>
              <a:rPr lang="en-US" sz="2000" dirty="0" smtClean="0"/>
              <a:t>; </a:t>
            </a:r>
            <a:r>
              <a:rPr lang="en-US" sz="2000" i="1" dirty="0" smtClean="0">
                <a:solidFill>
                  <a:srgbClr val="FFFF00"/>
                </a:solidFill>
              </a:rPr>
              <a:t>Guest, Builder, Architect, Master, Admin, and Grandmaster</a:t>
            </a:r>
            <a:r>
              <a:rPr lang="en-US" sz="2000" dirty="0" smtClean="0">
                <a:solidFill>
                  <a:srgbClr val="FFFF00"/>
                </a:solidFill>
              </a:rPr>
              <a:t> -- each with accumulated commands.  </a:t>
            </a:r>
          </a:p>
          <a:p>
            <a:pPr marL="342900" lvl="0" indent="-342900"/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/>
            <a:r>
              <a:rPr lang="en-US" sz="2000" u="sng" dirty="0" smtClean="0"/>
              <a:t>SQL DATABASE SERVER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for logging player activity to allow rolling-back of “</a:t>
            </a:r>
            <a:r>
              <a:rPr lang="en-US" sz="2000" dirty="0" err="1" smtClean="0">
                <a:solidFill>
                  <a:srgbClr val="FFFF00"/>
                </a:solidFill>
              </a:rPr>
              <a:t>griefing</a:t>
            </a:r>
            <a:r>
              <a:rPr lang="en-US" sz="2000" dirty="0" smtClean="0">
                <a:solidFill>
                  <a:srgbClr val="FFFF00"/>
                </a:solidFill>
              </a:rPr>
              <a:t>” (destruction or construction by un-invited or misbehaving players). Initial release of </a:t>
            </a:r>
            <a:r>
              <a:rPr lang="en-US" sz="2000" dirty="0" err="1" smtClean="0">
                <a:solidFill>
                  <a:srgbClr val="FFFF00"/>
                </a:solidFill>
              </a:rPr>
              <a:t>Tsojin</a:t>
            </a:r>
            <a:r>
              <a:rPr lang="en-US" sz="2000" dirty="0" smtClean="0">
                <a:solidFill>
                  <a:srgbClr val="FFFF00"/>
                </a:solidFill>
              </a:rPr>
              <a:t> was public; After  </a:t>
            </a:r>
            <a:r>
              <a:rPr lang="en-US" sz="2000" dirty="0" err="1" smtClean="0">
                <a:solidFill>
                  <a:srgbClr val="FFFF00"/>
                </a:solidFill>
              </a:rPr>
              <a:t>griefing</a:t>
            </a:r>
            <a:r>
              <a:rPr lang="en-US" sz="2000" dirty="0" smtClean="0">
                <a:solidFill>
                  <a:srgbClr val="FFFF00"/>
                </a:solidFill>
              </a:rPr>
              <a:t> by organized </a:t>
            </a:r>
            <a:r>
              <a:rPr lang="en-US" sz="2000" dirty="0" err="1" smtClean="0">
                <a:solidFill>
                  <a:srgbClr val="FFFF00"/>
                </a:solidFill>
              </a:rPr>
              <a:t>griefing</a:t>
            </a:r>
            <a:r>
              <a:rPr lang="en-US" sz="2000" dirty="0" smtClean="0">
                <a:solidFill>
                  <a:srgbClr val="FFFF00"/>
                </a:solidFill>
              </a:rPr>
              <a:t> teams, </a:t>
            </a:r>
            <a:r>
              <a:rPr lang="en-US" sz="2000" dirty="0" err="1" smtClean="0">
                <a:solidFill>
                  <a:srgbClr val="FFFF00"/>
                </a:solidFill>
              </a:rPr>
              <a:t>Tsojin</a:t>
            </a:r>
            <a:r>
              <a:rPr lang="en-US" sz="2000" dirty="0" smtClean="0">
                <a:solidFill>
                  <a:srgbClr val="FFFF00"/>
                </a:solidFill>
              </a:rPr>
              <a:t> was made private</a:t>
            </a:r>
          </a:p>
          <a:p>
            <a:pPr marL="342900" lvl="0" indent="-342900"/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/>
            <a:r>
              <a:rPr lang="en-US" sz="2000" u="sng" dirty="0" smtClean="0"/>
              <a:t>MULTI-WORLD plug-in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to allow concurrent worlds (and teleportation &amp; gateways between). </a:t>
            </a:r>
            <a:r>
              <a:rPr lang="en-US" sz="2000" dirty="0" err="1" smtClean="0">
                <a:solidFill>
                  <a:srgbClr val="FFFF00"/>
                </a:solidFill>
              </a:rPr>
              <a:t>Tsojin</a:t>
            </a:r>
            <a:r>
              <a:rPr lang="en-US" sz="2000" dirty="0" smtClean="0">
                <a:solidFill>
                  <a:srgbClr val="FFFF00"/>
                </a:solidFill>
              </a:rPr>
              <a:t> has six worlds.</a:t>
            </a:r>
          </a:p>
          <a:p>
            <a:pPr marL="342900" lvl="0" indent="-342900"/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/>
            <a:r>
              <a:rPr lang="en-US" sz="2000" u="sng" dirty="0" smtClean="0"/>
              <a:t>Many other plug-ins </a:t>
            </a:r>
            <a:r>
              <a:rPr lang="en-US" sz="2000" dirty="0" smtClean="0">
                <a:solidFill>
                  <a:srgbClr val="FFFF00"/>
                </a:solidFill>
              </a:rPr>
              <a:t>(foul-language censorship, establishing monetary systems, allowing aircraft and vehicles to move, locking tool chests, sign-posting, etc.).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" name="Picture 7" descr="Joejin's Avat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381000"/>
            <a:ext cx="1070688" cy="1840831"/>
          </a:xfrm>
          <a:prstGeom prst="rect">
            <a:avLst/>
          </a:prstGeom>
        </p:spPr>
      </p:pic>
      <p:pic>
        <p:nvPicPr>
          <p:cNvPr id="9" name="Picture 8" descr="https://sphotos-b.xx.fbcdn.net/hphotos-prn1/p206x206/539176_106824179449630_1316801422_n.jpg"/>
          <p:cNvPicPr>
            <a:picLocks noChangeAspect="1"/>
          </p:cNvPicPr>
          <p:nvPr/>
        </p:nvPicPr>
        <p:blipFill>
          <a:blip r:embed="rId3" cstate="print"/>
          <a:srcRect l="28029" t="27961" r="28029" b="9320"/>
          <a:stretch>
            <a:fillRect/>
          </a:stretch>
        </p:blipFill>
        <p:spPr bwMode="auto">
          <a:xfrm>
            <a:off x="7543800" y="381000"/>
            <a:ext cx="1447800" cy="184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0" y="0"/>
            <a:ext cx="76200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Multi-World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Tsojin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                      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00" y="0"/>
            <a:ext cx="8839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"/>
          </p:nvPr>
        </p:nvSpPr>
        <p:spPr>
          <a:xfrm>
            <a:off x="6400800" y="0"/>
            <a:ext cx="2743200" cy="228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JJW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IV         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JTW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/>
              <a:t>2010 All initial </a:t>
            </a:r>
            <a:r>
              <a:rPr lang="en-US" sz="2000" dirty="0" err="1" smtClean="0"/>
              <a:t>TSOJIN</a:t>
            </a:r>
            <a:r>
              <a:rPr lang="en-US" sz="2000" dirty="0" smtClean="0"/>
              <a:t> Architecture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dirty="0" smtClean="0"/>
              <a:t> by my son Joseph J Wunderlich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JJW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IV</a:t>
            </a:r>
            <a:r>
              <a:rPr lang="en-US" sz="2000" dirty="0" smtClean="0"/>
              <a:t>)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t="14063" b="14063"/>
          <a:stretch>
            <a:fillRect/>
          </a:stretch>
        </p:blipFill>
        <p:spPr bwMode="auto">
          <a:xfrm>
            <a:off x="0" y="3276600"/>
            <a:ext cx="5715000" cy="331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2012-04-01_0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251" t="9979" r="13499" b="26944"/>
          <a:stretch>
            <a:fillRect/>
          </a:stretch>
        </p:blipFill>
        <p:spPr bwMode="auto">
          <a:xfrm>
            <a:off x="5893876" y="5029200"/>
            <a:ext cx="32501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7500" t="3750" r="9000" b="9375"/>
          <a:stretch>
            <a:fillRect/>
          </a:stretch>
        </p:blipFill>
        <p:spPr bwMode="auto">
          <a:xfrm>
            <a:off x="152400" y="990600"/>
            <a:ext cx="2362200" cy="1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2813" b="2813"/>
          <a:stretch>
            <a:fillRect/>
          </a:stretch>
        </p:blipFill>
        <p:spPr bwMode="auto">
          <a:xfrm>
            <a:off x="2590800" y="990600"/>
            <a:ext cx="262408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t="11250" b="9375"/>
          <a:stretch>
            <a:fillRect/>
          </a:stretch>
        </p:blipFill>
        <p:spPr bwMode="auto">
          <a:xfrm>
            <a:off x="5304242" y="533400"/>
            <a:ext cx="3839758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2" cstate="print"/>
          <a:srcRect t="26719" b="10312"/>
          <a:stretch>
            <a:fillRect/>
          </a:stretch>
        </p:blipFill>
        <p:spPr bwMode="auto">
          <a:xfrm>
            <a:off x="-63903" y="2209800"/>
            <a:ext cx="920790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2286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dirty="0" smtClean="0"/>
              <a:t>by College students in Architecture, Engineering, Computer Science, Cognitive Science, and Philosophy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 l="7125" t="41250" r="56625" b="47813"/>
          <a:stretch>
            <a:fillRect/>
          </a:stretch>
        </p:blipFill>
        <p:spPr bwMode="auto">
          <a:xfrm>
            <a:off x="4419600" y="0"/>
            <a:ext cx="4724400" cy="58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5240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2012 Crowd-sourced  </a:t>
            </a:r>
            <a:r>
              <a:rPr lang="en-US" sz="2000" dirty="0" smtClean="0"/>
              <a:t>       </a:t>
            </a:r>
            <a:r>
              <a:rPr lang="en-US" sz="2000" dirty="0" smtClean="0">
                <a:hlinkClick r:id="rId4"/>
              </a:rPr>
              <a:t>VIDEO</a:t>
            </a:r>
            <a:endParaRPr lang="en-US" sz="2000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College Campus </a:t>
            </a:r>
            <a:r>
              <a:rPr lang="en-US" sz="2000" dirty="0" smtClean="0"/>
              <a:t>Buildings</a:t>
            </a:r>
            <a:endParaRPr lang="en-US" sz="2000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61331"/>
            <a:ext cx="9144000" cy="529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7125" t="41250" r="56625" b="47813"/>
          <a:stretch>
            <a:fillRect/>
          </a:stretch>
        </p:blipFill>
        <p:spPr bwMode="auto">
          <a:xfrm>
            <a:off x="4419600" y="0"/>
            <a:ext cx="4724400" cy="58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2012 Crowd-sourced  </a:t>
            </a:r>
            <a:r>
              <a:rPr lang="en-US" sz="2000" dirty="0" smtClean="0"/>
              <a:t>         </a:t>
            </a:r>
            <a:endParaRPr lang="en-US" sz="2000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Four Sustainable towns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College Freshman from many Majors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                                  </a:t>
            </a:r>
            <a:r>
              <a:rPr lang="en-US" i="1" dirty="0" smtClean="0"/>
              <a:t>Wellness centers built by visiting High School Students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52400"/>
            <a:ext cx="7620000" cy="5334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5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 9: Wellness Center Competition #1</a:t>
            </a:r>
          </a:p>
          <a:p>
            <a:pPr>
              <a:buNone/>
            </a:pPr>
            <a:endParaRPr lang="en-US" sz="5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pic>
        <p:nvPicPr>
          <p:cNvPr id="129026" name="Picture 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71852"/>
            <a:ext cx="3276600" cy="21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t="18536" b="10732"/>
          <a:stretch>
            <a:fillRect/>
          </a:stretch>
        </p:blipFill>
        <p:spPr bwMode="auto">
          <a:xfrm>
            <a:off x="228600" y="762000"/>
            <a:ext cx="6820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2012 Crowd-sourced                                                                   </a:t>
            </a:r>
            <a:r>
              <a:rPr lang="en-US" sz="2000" dirty="0" smtClean="0">
                <a:hlinkClick r:id="rId4"/>
              </a:rPr>
              <a:t>VIDEO</a:t>
            </a:r>
            <a:endParaRPr lang="en-US" sz="2000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Sample Wellness Center</a:t>
            </a:r>
            <a:endParaRPr lang="en-US" i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a All PHOTOS up to 7_14_14\2013 Summer 2013 JAPAN\Japan Part 1\IMG_1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"/>
            <a:ext cx="2235128" cy="1676400"/>
          </a:xfrm>
          <a:prstGeom prst="rect">
            <a:avLst/>
          </a:prstGeom>
          <a:noFill/>
        </p:spPr>
      </p:pic>
      <p:pic>
        <p:nvPicPr>
          <p:cNvPr id="5123" name="Picture 3" descr="G:\aa All PHOTOS up to 7_14_14\2013 Summer 2013 JAPAN\Japan Part 1\IMG_1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405" y="2057401"/>
            <a:ext cx="6400595" cy="4800600"/>
          </a:xfrm>
          <a:prstGeom prst="rect">
            <a:avLst/>
          </a:prstGeom>
          <a:noFill/>
        </p:spPr>
      </p:pic>
      <p:pic>
        <p:nvPicPr>
          <p:cNvPr id="5124" name="Picture 4" descr="G:\aa All PHOTOS up to 7_14_14\2013 Summer 2013 JAPAN\Japan Part 1\IMG_1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2514680" cy="3352800"/>
          </a:xfrm>
          <a:prstGeom prst="rect">
            <a:avLst/>
          </a:prstGeom>
          <a:noFill/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3124200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JT Wunderlich 2013                                                                             </a:t>
            </a:r>
            <a:r>
              <a:rPr lang="en-US" sz="2200" b="0" i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Studied Japanese Architecture</a:t>
            </a:r>
            <a:b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Japan </a:t>
            </a:r>
            <a:r>
              <a:rPr lang="en-US" sz="2200" i="1" dirty="0" smtClean="0">
                <a:solidFill>
                  <a:schemeClr val="tx1"/>
                </a:solidFill>
                <a:latin typeface="Arial Narrow" pitchFamily="34" charset="0"/>
              </a:rPr>
              <a:t>(while presenting and vacationing)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Kyoto</a:t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Osaka</a:t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Narita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2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+mn-lt"/>
              </a:rPr>
            </a:br>
            <a:r>
              <a:rPr lang="en-US" sz="2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1828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400" b="1" dirty="0" smtClean="0"/>
              <a:t>         Elizabethtown College Sustainability Committee  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       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hlinkClick r:id="rId2"/>
              </a:rPr>
              <a:t>http://users.etown.edu/w/wunderjt/Sustainability_Committee_Academics_Report_version_1_5.pdf</a:t>
            </a:r>
            <a:r>
              <a:rPr lang="en-US" sz="1200" b="1" dirty="0" smtClean="0"/>
              <a:t> 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1200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/>
              <a:t>      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/>
              <a:t>     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/>
              <a:t>      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sz="1400" b="1" dirty="0" smtClean="0"/>
              <a:t>2015                                                                                                                     </a:t>
            </a:r>
            <a:r>
              <a:rPr lang="en-US" sz="1400" i="1" dirty="0" smtClean="0">
                <a:latin typeface="Arial Narrow" pitchFamily="34" charset="0"/>
              </a:rPr>
              <a:t>Professor</a:t>
            </a:r>
            <a:endParaRPr lang="en-US" sz="1400" b="1" dirty="0" smtClean="0"/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3124200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JT Wunderlich 2013                                                                             </a:t>
            </a:r>
            <a:r>
              <a:rPr lang="en-US" sz="2200" b="0" i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Surveyed Japanese Architecture</a:t>
            </a:r>
            <a:b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Japan </a:t>
            </a:r>
            <a:r>
              <a:rPr lang="en-US" sz="2200" i="1" dirty="0" smtClean="0">
                <a:solidFill>
                  <a:schemeClr val="tx1"/>
                </a:solidFill>
                <a:latin typeface="Arial Narrow" pitchFamily="34" charset="0"/>
              </a:rPr>
              <a:t>(while presenting and vacationing)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Kyoto</a:t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Osaka</a:t>
            </a:r>
            <a:b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Narita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2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+mn-lt"/>
              </a:rPr>
            </a:br>
            <a:r>
              <a:rPr lang="en-US" sz="22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4098" name="Picture 2" descr="G:\aa All PHOTOS up to 7_14_14\2013 Summer 2013 JAPAN\Japan Part 1\IMG_0871.JPG"/>
          <p:cNvPicPr>
            <a:picLocks noChangeAspect="1" noChangeArrowheads="1"/>
          </p:cNvPicPr>
          <p:nvPr/>
        </p:nvPicPr>
        <p:blipFill>
          <a:blip r:embed="rId2" cstate="print"/>
          <a:srcRect t="8602"/>
          <a:stretch>
            <a:fillRect/>
          </a:stretch>
        </p:blipFill>
        <p:spPr bwMode="auto">
          <a:xfrm>
            <a:off x="5105400" y="152400"/>
            <a:ext cx="2445486" cy="1676400"/>
          </a:xfrm>
          <a:prstGeom prst="rect">
            <a:avLst/>
          </a:prstGeom>
          <a:noFill/>
        </p:spPr>
      </p:pic>
      <p:pic>
        <p:nvPicPr>
          <p:cNvPr id="4099" name="Picture 3" descr="G:\aa All PHOTOS up to 7_14_14\2013 Summer 2013 JAPAN\Japan Part 1\IMG_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2514680" cy="3352800"/>
          </a:xfrm>
          <a:prstGeom prst="rect">
            <a:avLst/>
          </a:prstGeom>
          <a:noFill/>
        </p:spPr>
      </p:pic>
      <p:pic>
        <p:nvPicPr>
          <p:cNvPr id="4100" name="Picture 4" descr="G:\aa All PHOTOS up to 7_14_14\2013 Summer 2013 JAPAN\Japan Part 1\IMG_1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405" y="2057401"/>
            <a:ext cx="6400596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Summer 2013\Japan Part 1\IMG_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710" y="4267200"/>
            <a:ext cx="3454289" cy="2590800"/>
          </a:xfrm>
          <a:prstGeom prst="rect">
            <a:avLst/>
          </a:prstGeom>
          <a:noFill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7543800" y="6477000"/>
            <a:ext cx="1600200" cy="381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more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  <a:hlinkClick r:id="rId3"/>
              </a:rPr>
              <a:t>HERE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Picture 4" descr="G:\Summer 2013\Japan Part 3\IMG_2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267200"/>
            <a:ext cx="3454287" cy="2590799"/>
          </a:xfrm>
          <a:prstGeom prst="rect">
            <a:avLst/>
          </a:prstGeom>
          <a:noFill/>
        </p:spPr>
      </p:pic>
      <p:pic>
        <p:nvPicPr>
          <p:cNvPr id="6" name="Picture 2" descr="G:\aa All PHOTOS up to 7_14_14\2013 Summer 2013 JAPAN\Japan Part 1\IMG_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0"/>
            <a:ext cx="3505200" cy="2628985"/>
          </a:xfrm>
          <a:prstGeom prst="rect">
            <a:avLst/>
          </a:prstGeom>
          <a:noFill/>
        </p:spPr>
      </p:pic>
      <p:pic>
        <p:nvPicPr>
          <p:cNvPr id="7" name="Picture 3" descr="G:\Summer 2013\Japan Part 1\IMG_10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" y="0"/>
            <a:ext cx="3454290" cy="2590800"/>
          </a:xfrm>
          <a:prstGeom prst="rect">
            <a:avLst/>
          </a:prstGeom>
          <a:noFill/>
        </p:spPr>
      </p:pic>
      <p:pic>
        <p:nvPicPr>
          <p:cNvPr id="8" name="Picture 7" descr="G:\Summer 2013\Japan Part 1\IMG_0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2724152"/>
            <a:ext cx="1981200" cy="14859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4688" b="6563"/>
          <a:stretch>
            <a:fillRect/>
          </a:stretch>
        </p:blipFill>
        <p:spPr bwMode="auto">
          <a:xfrm>
            <a:off x="609600" y="1565793"/>
            <a:ext cx="7543800" cy="529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7125" t="41250" r="56625" b="47813"/>
          <a:stretch>
            <a:fillRect/>
          </a:stretch>
        </p:blipFill>
        <p:spPr bwMode="auto">
          <a:xfrm>
            <a:off x="4419600" y="0"/>
            <a:ext cx="4724400" cy="58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2286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2013 Crowd-sourced  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Four Japanese towns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College Freshman from many Majors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dirty="0" smtClean="0"/>
              <a:t>                                  </a:t>
            </a:r>
            <a:r>
              <a:rPr lang="en-US" i="1" dirty="0" smtClean="0"/>
              <a:t>Wellness centers built by visiting High School Students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l="7125" t="41250" r="56625" b="47813"/>
          <a:stretch>
            <a:fillRect/>
          </a:stretch>
        </p:blipFill>
        <p:spPr bwMode="auto">
          <a:xfrm>
            <a:off x="304800" y="304800"/>
            <a:ext cx="856935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304800"/>
            <a:ext cx="8763000" cy="3581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Website for many student and guest Architectures: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hlinkClick r:id="rId3"/>
              </a:rPr>
              <a:t>http://users.etown.edu/w/wunderjt/TSOJIN_ranks.pdf</a:t>
            </a:r>
            <a:r>
              <a:rPr lang="en-US" dirty="0" smtClean="0"/>
              <a:t> 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YouTube videos for many student and guest Architectures:</a:t>
            </a:r>
          </a:p>
          <a:p>
            <a:pPr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dirty="0" smtClean="0">
                <a:hlinkClick r:id="rId4"/>
              </a:rPr>
              <a:t>https://www.youtube.com/channel/UC_kM_k93zreIu40CVwuHQzg?feature=watch</a:t>
            </a:r>
            <a:r>
              <a:rPr lang="en-US" sz="1600" dirty="0" smtClean="0"/>
              <a:t> </a:t>
            </a: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i="1" dirty="0" smtClean="0">
              <a:latin typeface="Arial Narrow" pitchFamily="34" charset="0"/>
            </a:endParaRP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609600"/>
            <a:ext cx="8686800" cy="39624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Publications and talks given in Osaka Japan and London England: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endParaRPr lang="en-US" sz="800" dirty="0" smtClean="0"/>
          </a:p>
          <a:p>
            <a:r>
              <a:rPr lang="en-US" sz="1600" dirty="0" smtClean="0">
                <a:hlinkClick r:id="rId2"/>
              </a:rPr>
              <a:t>http://users.etown.edu/w/wunderjt/Green_Social_Designs_Japan_paper_19.pdf</a:t>
            </a:r>
            <a:endParaRPr lang="en-US" sz="1600" dirty="0" smtClean="0"/>
          </a:p>
          <a:p>
            <a:endParaRPr lang="en-US" sz="800" dirty="0" smtClean="0"/>
          </a:p>
          <a:p>
            <a:r>
              <a:rPr lang="en-US" sz="1600" dirty="0" smtClean="0">
                <a:hlinkClick r:id="rId3"/>
              </a:rPr>
              <a:t>http://users.etown.edu/w/wunderjt/Green_Social_Designs_Japan_TALK_19_PLUS.pdf</a:t>
            </a:r>
            <a:endParaRPr lang="en-US" sz="1600" dirty="0" smtClean="0"/>
          </a:p>
          <a:p>
            <a:endParaRPr lang="en-US" sz="800" dirty="0" smtClean="0"/>
          </a:p>
          <a:p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http://users.etown.edu/w/wunderjt/CrowdSourced%20Architecture%20and%20Environmental%20Design_PAPER_15_TALK_SUBMITTED_EDITTED_Wunderlich.pdf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hlinkClick r:id="rId5"/>
              </a:rPr>
              <a:t>http://users.etown.edu/w/wunderjt/CrowdSourced Architecture and Environmental Design_PAPER_15_FINAL_SUBMITTED_EDITTED_Wunderlich.pdf  </a:t>
            </a:r>
            <a:endParaRPr lang="en-US" sz="1600" dirty="0" smtClean="0"/>
          </a:p>
          <a:p>
            <a:pPr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http://upload.wikimedia.org/wikipedia/commons/e/e4/Osaka_Castle_02bs3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10000"/>
            <a:ext cx="4267200" cy="2790350"/>
          </a:xfrm>
          <a:prstGeom prst="rect">
            <a:avLst/>
          </a:prstGeom>
          <a:noFill/>
        </p:spPr>
      </p:pic>
      <p:pic>
        <p:nvPicPr>
          <p:cNvPr id="6148" name="Picture 4" descr="http://upload.wikimedia.org/wikipedia/commons/8/8f/Windsor_Castle_at_Sunset_-_Nov_2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810000"/>
            <a:ext cx="4191000" cy="2792909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3657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 smtClean="0"/>
              <a:t>2010-2014                                                                      </a:t>
            </a:r>
            <a:r>
              <a:rPr lang="en-US" i="1" dirty="0" smtClean="0">
                <a:latin typeface="Arial Narrow" pitchFamily="34" charset="0"/>
              </a:rPr>
              <a:t>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 </a:t>
            </a:r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rcRect l="7125" t="41250" r="56625" b="47813"/>
          <a:stretch>
            <a:fillRect/>
          </a:stretch>
        </p:blipFill>
        <p:spPr bwMode="auto">
          <a:xfrm>
            <a:off x="3635128" y="0"/>
            <a:ext cx="55088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 smtClean="0"/>
              <a:t>2002-present (local case-study)                  </a:t>
            </a:r>
            <a:r>
              <a:rPr lang="en-US" i="1" dirty="0" smtClean="0">
                <a:latin typeface="Arial Narrow" pitchFamily="34" charset="0"/>
              </a:rPr>
              <a:t>Homeowner / Design-Builder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Southeastern Pennsylvania, USA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ttp://users.etown.edu/w/wunderjt/personal_pictures/house/pathviewfromno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429"/>
            <a:ext cx="9144001" cy="60415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8458200" cy="1905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aseline="0" dirty="0" smtClean="0"/>
              <a:t>Before                           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/>
              <a:t>                                      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/>
              <a:t>                                              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baseline="0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/>
              <a:t>                                            </a:t>
            </a:r>
            <a:r>
              <a:rPr lang="en-US" baseline="0" dirty="0" smtClean="0"/>
              <a:t>After                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60420" name="Picture 4" descr="http://users.etown.edu/w/wunderjt/personal_pictures/house/house1.jpg"/>
          <p:cNvPicPr>
            <a:picLocks noChangeAspect="1" noChangeArrowheads="1"/>
          </p:cNvPicPr>
          <p:nvPr/>
        </p:nvPicPr>
        <p:blipFill>
          <a:blip r:embed="rId2" cstate="print"/>
          <a:srcRect r="3571"/>
          <a:stretch>
            <a:fillRect/>
          </a:stretch>
        </p:blipFill>
        <p:spPr bwMode="auto">
          <a:xfrm>
            <a:off x="-1" y="381001"/>
            <a:ext cx="3048001" cy="2088446"/>
          </a:xfrm>
          <a:prstGeom prst="rect">
            <a:avLst/>
          </a:prstGeom>
          <a:noFill/>
        </p:spPr>
      </p:pic>
      <p:pic>
        <p:nvPicPr>
          <p:cNvPr id="60422" name="Picture 6" descr="http://users.etown.edu/w/wunderjt/personal_pictures/house/IMG_4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400300"/>
            <a:ext cx="5943600" cy="4457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users.etown.edu/w/wunderjt/personal_pictures/house/DCP_3049rot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457"/>
            <a:ext cx="4267200" cy="6464544"/>
          </a:xfrm>
          <a:prstGeom prst="rect">
            <a:avLst/>
          </a:prstGeom>
          <a:noFill/>
        </p:spPr>
      </p:pic>
      <p:pic>
        <p:nvPicPr>
          <p:cNvPr id="63492" name="Picture 4" descr="http://users.etown.edu/w/wunderjt/personal_pictures/house/Dcp_6591rot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1" y="393455"/>
            <a:ext cx="4267200" cy="6464545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84582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baseline="0" dirty="0" smtClean="0"/>
              <a:t>Before         </a:t>
            </a:r>
            <a:r>
              <a:rPr lang="en-US" dirty="0" smtClean="0"/>
              <a:t>                                                </a:t>
            </a:r>
            <a:r>
              <a:rPr lang="en-US" baseline="0" dirty="0" smtClean="0"/>
              <a:t>After                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users.etown.edu/w/wunderjt/personal_pictures/house/architecture1.jpg"/>
          <p:cNvPicPr>
            <a:picLocks noChangeAspect="1" noChangeArrowheads="1"/>
          </p:cNvPicPr>
          <p:nvPr/>
        </p:nvPicPr>
        <p:blipFill>
          <a:blip r:embed="rId2" cstate="print"/>
          <a:srcRect l="18187" t="3058" r="5025" b="14364"/>
          <a:stretch>
            <a:fillRect/>
          </a:stretch>
        </p:blipFill>
        <p:spPr bwMode="auto">
          <a:xfrm>
            <a:off x="0" y="0"/>
            <a:ext cx="2788356" cy="1981200"/>
          </a:xfrm>
          <a:prstGeom prst="rect">
            <a:avLst/>
          </a:prstGeom>
          <a:noFill/>
        </p:spPr>
      </p:pic>
      <p:pic>
        <p:nvPicPr>
          <p:cNvPr id="64516" name="Picture 4" descr="http://users.etown.edu/w/wunderjt/personal_pictures/house/architecture2.jpg"/>
          <p:cNvPicPr>
            <a:picLocks noChangeAspect="1" noChangeArrowheads="1"/>
          </p:cNvPicPr>
          <p:nvPr/>
        </p:nvPicPr>
        <p:blipFill>
          <a:blip r:embed="rId3" cstate="print"/>
          <a:srcRect l="18033" t="7443" r="6557" b="10678"/>
          <a:stretch>
            <a:fillRect/>
          </a:stretch>
        </p:blipFill>
        <p:spPr bwMode="auto">
          <a:xfrm>
            <a:off x="4953000" y="762000"/>
            <a:ext cx="3886200" cy="2787926"/>
          </a:xfrm>
          <a:prstGeom prst="rect">
            <a:avLst/>
          </a:prstGeom>
          <a:noFill/>
        </p:spPr>
      </p:pic>
      <p:pic>
        <p:nvPicPr>
          <p:cNvPr id="64518" name="Picture 6" descr="http://users.etown.edu/w/wunderjt/personal_pictures/house/architecture4a.jpg"/>
          <p:cNvPicPr>
            <a:picLocks noChangeAspect="1" noChangeArrowheads="1"/>
          </p:cNvPicPr>
          <p:nvPr/>
        </p:nvPicPr>
        <p:blipFill>
          <a:blip r:embed="rId4" cstate="print"/>
          <a:srcRect l="16071" t="8108" r="16071" b="10811"/>
          <a:stretch>
            <a:fillRect/>
          </a:stretch>
        </p:blipFill>
        <p:spPr bwMode="auto">
          <a:xfrm>
            <a:off x="1143000" y="3810000"/>
            <a:ext cx="3581400" cy="2827421"/>
          </a:xfrm>
          <a:prstGeom prst="rect">
            <a:avLst/>
          </a:prstGeom>
          <a:noFill/>
        </p:spPr>
      </p:pic>
      <p:pic>
        <p:nvPicPr>
          <p:cNvPr id="64520" name="Picture 8" descr="http://users.etown.edu/w/wunderjt/personal_pictures/house/house0.jpg"/>
          <p:cNvPicPr>
            <a:picLocks noChangeAspect="1" noChangeArrowheads="1"/>
          </p:cNvPicPr>
          <p:nvPr/>
        </p:nvPicPr>
        <p:blipFill>
          <a:blip r:embed="rId5" cstate="print"/>
          <a:srcRect l="33036" t="29730" r="31250" b="31081"/>
          <a:stretch>
            <a:fillRect/>
          </a:stretch>
        </p:blipFill>
        <p:spPr bwMode="auto">
          <a:xfrm>
            <a:off x="4953000" y="3810000"/>
            <a:ext cx="3888827" cy="28194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i="1" noProof="0" dirty="0" smtClean="0">
                <a:latin typeface="Arial Narrow" pitchFamily="34" charset="0"/>
              </a:rPr>
              <a:t>                                                                       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MAJOR DESIGN CHOICES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i="1" dirty="0" smtClean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CHOICE 1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HEAD-SPACE TOO CRAMPED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2" descr="G:\aa All PHOTOS up to 7_14_14\2002 to 2005 pictures\pictures07__3_7_03\DCP_2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58761"/>
            <a:ext cx="7033054" cy="4646839"/>
          </a:xfrm>
          <a:prstGeom prst="rect">
            <a:avLst/>
          </a:prstGeom>
          <a:noFill/>
        </p:spPr>
      </p:pic>
      <p:pic>
        <p:nvPicPr>
          <p:cNvPr id="4" name="Picture 4" descr="http://users.etown.edu/w/wunderjt/personal_pictures/house/architecture2.jpg"/>
          <p:cNvPicPr>
            <a:picLocks noChangeAspect="1" noChangeArrowheads="1"/>
          </p:cNvPicPr>
          <p:nvPr/>
        </p:nvPicPr>
        <p:blipFill>
          <a:blip r:embed="rId3" cstate="print"/>
          <a:srcRect l="18033" t="7443" r="6557" b="10678"/>
          <a:stretch>
            <a:fillRect/>
          </a:stretch>
        </p:blipFill>
        <p:spPr bwMode="auto">
          <a:xfrm>
            <a:off x="0" y="0"/>
            <a:ext cx="2590800" cy="18586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0"/>
            <a:ext cx="8915400" cy="1066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A.  SUSTAINABILITY-RELATED COURSES </a:t>
            </a:r>
          </a:p>
          <a:p>
            <a:pPr lvl="0"/>
            <a:endParaRPr lang="en-US" sz="1200" dirty="0" smtClean="0"/>
          </a:p>
          <a:p>
            <a:pPr lvl="0"/>
            <a:endParaRPr lang="en-US" sz="1200" dirty="0" smtClean="0"/>
          </a:p>
          <a:p>
            <a:r>
              <a:rPr lang="en-US" sz="1200" b="1" dirty="0" smtClean="0"/>
              <a:t>	</a:t>
            </a:r>
            <a:r>
              <a:rPr lang="en-US" sz="1300" b="1" dirty="0" smtClean="0"/>
              <a:t>A.1    Art </a:t>
            </a:r>
          </a:p>
          <a:p>
            <a:pPr lvl="4"/>
            <a:r>
              <a:rPr lang="en-US" sz="1300" dirty="0" smtClean="0"/>
              <a:t>ART 280 - World Architecture</a:t>
            </a:r>
          </a:p>
          <a:p>
            <a:pPr lvl="4"/>
            <a:r>
              <a:rPr lang="en-US" sz="1300" dirty="0" smtClean="0"/>
              <a:t>ART 471 - Internship in Architecture</a:t>
            </a:r>
          </a:p>
          <a:p>
            <a:pPr lvl="4"/>
            <a:r>
              <a:rPr lang="en-US" sz="1300" dirty="0" smtClean="0"/>
              <a:t>ART 499A&amp;B - </a:t>
            </a:r>
            <a:r>
              <a:rPr lang="en-US" sz="1300" u="sng" dirty="0" smtClean="0">
                <a:hlinkClick r:id="rId2"/>
              </a:rPr>
              <a:t>Architectural Design Studios I &amp; II</a:t>
            </a:r>
            <a:endParaRPr lang="en-US" sz="1300" dirty="0" smtClean="0"/>
          </a:p>
          <a:p>
            <a:r>
              <a:rPr lang="en-US" sz="1300" dirty="0" smtClean="0"/>
              <a:t>	</a:t>
            </a:r>
            <a:r>
              <a:rPr lang="en-US" sz="1300" b="1" dirty="0" smtClean="0"/>
              <a:t>A.2    Biology/Environmental Science</a:t>
            </a:r>
            <a:r>
              <a:rPr lang="en-US" sz="1300" b="1" i="1" dirty="0" smtClean="0"/>
              <a:t> </a:t>
            </a:r>
            <a:r>
              <a:rPr lang="en-US" sz="1300" i="1" dirty="0" smtClean="0"/>
              <a:t>(Environmental science courses are within BIO prefix)</a:t>
            </a:r>
            <a:r>
              <a:rPr lang="en-US" sz="1300" dirty="0" smtClean="0"/>
              <a:t>  </a:t>
            </a:r>
          </a:p>
          <a:p>
            <a:r>
              <a:rPr lang="en-US" sz="1300" dirty="0" smtClean="0"/>
              <a:t>		BIO 103 - Living with the Environment</a:t>
            </a:r>
          </a:p>
          <a:p>
            <a:r>
              <a:rPr lang="en-US" sz="1300" dirty="0" smtClean="0"/>
              <a:t>		BIO/EN 170 - Ecology in Short Fiction</a:t>
            </a:r>
          </a:p>
          <a:p>
            <a:r>
              <a:rPr lang="en-US" sz="1300" dirty="0" smtClean="0"/>
              <a:t>		BIO 112 - Principles of Evolution, Ecology and Diversity of Life</a:t>
            </a:r>
          </a:p>
          <a:p>
            <a:r>
              <a:rPr lang="en-US" sz="1300" dirty="0" smtClean="0"/>
              <a:t>		BIO 225 - </a:t>
            </a:r>
            <a:r>
              <a:rPr lang="en-US" sz="1300" b="1" dirty="0" smtClean="0"/>
              <a:t>G</a:t>
            </a:r>
            <a:r>
              <a:rPr lang="en-US" sz="1300" dirty="0" smtClean="0"/>
              <a:t>eographic </a:t>
            </a:r>
            <a:r>
              <a:rPr lang="en-US" sz="1300" b="1" dirty="0" smtClean="0"/>
              <a:t>I</a:t>
            </a:r>
            <a:r>
              <a:rPr lang="en-US" sz="1300" dirty="0" smtClean="0"/>
              <a:t>nformation </a:t>
            </a:r>
            <a:r>
              <a:rPr lang="en-US" sz="1300" b="1" dirty="0" smtClean="0"/>
              <a:t>S</a:t>
            </a:r>
            <a:r>
              <a:rPr lang="en-US" sz="1300" dirty="0" smtClean="0"/>
              <a:t>ystems</a:t>
            </a:r>
          </a:p>
          <a:p>
            <a:r>
              <a:rPr lang="en-US" sz="1300" dirty="0" smtClean="0"/>
              <a:t>		BIO 235 - General Microbiology</a:t>
            </a:r>
          </a:p>
          <a:p>
            <a:r>
              <a:rPr lang="en-US" sz="1300" dirty="0" smtClean="0"/>
              <a:t>		BIO 313 - General Ecology</a:t>
            </a:r>
          </a:p>
          <a:p>
            <a:r>
              <a:rPr lang="en-US" sz="1300" dirty="0" smtClean="0"/>
              <a:t>		BIO 317 - Aquatic Ecology</a:t>
            </a:r>
          </a:p>
          <a:p>
            <a:r>
              <a:rPr lang="en-US" sz="1300" dirty="0" smtClean="0"/>
              <a:t>		BIO 318 - Marine Biology</a:t>
            </a:r>
          </a:p>
          <a:p>
            <a:r>
              <a:rPr lang="en-US" sz="1300" dirty="0" smtClean="0"/>
              <a:t>		BIO 320 - Conservation Biology</a:t>
            </a:r>
          </a:p>
          <a:p>
            <a:r>
              <a:rPr lang="en-US" sz="1300" dirty="0" smtClean="0"/>
              <a:t>		BIO 335 - Microbial Ecology</a:t>
            </a:r>
          </a:p>
          <a:p>
            <a:r>
              <a:rPr lang="en-US" sz="1300" dirty="0" smtClean="0"/>
              <a:t>		BIO 362 - </a:t>
            </a:r>
            <a:r>
              <a:rPr lang="en-US" sz="1300" dirty="0" err="1" smtClean="0"/>
              <a:t>Ecotoxicology</a:t>
            </a:r>
            <a:r>
              <a:rPr lang="en-US" sz="1300" dirty="0" smtClean="0"/>
              <a:t> </a:t>
            </a:r>
          </a:p>
          <a:p>
            <a:r>
              <a:rPr lang="en-US" sz="1300" b="1" dirty="0" smtClean="0"/>
              <a:t>	A.3    Business </a:t>
            </a:r>
          </a:p>
          <a:p>
            <a:r>
              <a:rPr lang="en-US" sz="1300" dirty="0" smtClean="0"/>
              <a:t>		BA 265 - Principles of Management </a:t>
            </a:r>
            <a:r>
              <a:rPr lang="en-US" sz="1300" i="1" dirty="0" smtClean="0"/>
              <a:t>(required for all business majors)</a:t>
            </a:r>
            <a:endParaRPr lang="en-US" sz="1300" dirty="0" smtClean="0"/>
          </a:p>
          <a:p>
            <a:r>
              <a:rPr lang="en-US" sz="1300" dirty="0" smtClean="0"/>
              <a:t> 		BA 372 - Sustainable Marketing </a:t>
            </a:r>
            <a:r>
              <a:rPr lang="en-US" sz="1300" i="1" dirty="0" smtClean="0"/>
              <a:t>(elective)</a:t>
            </a:r>
            <a:r>
              <a:rPr lang="en-US" sz="1300" b="1" i="1" dirty="0" smtClean="0"/>
              <a:t> </a:t>
            </a:r>
            <a:r>
              <a:rPr lang="en-US" sz="1300" i="1" dirty="0" smtClean="0"/>
              <a:t> </a:t>
            </a:r>
            <a:endParaRPr lang="en-US" sz="1300" dirty="0" smtClean="0"/>
          </a:p>
          <a:p>
            <a:r>
              <a:rPr lang="en-US" sz="1300" b="1" dirty="0" smtClean="0"/>
              <a:t>	A.4    Communications</a:t>
            </a:r>
          </a:p>
          <a:p>
            <a:r>
              <a:rPr lang="en-US" sz="1300" dirty="0" smtClean="0"/>
              <a:t> 		COM 485 - Senior Seminar </a:t>
            </a:r>
            <a:r>
              <a:rPr lang="en-US" sz="1300" i="1" dirty="0" smtClean="0"/>
              <a:t>(two Etown Sustainability videos produced to-date)</a:t>
            </a:r>
            <a:r>
              <a:rPr lang="en-US" sz="1300" dirty="0" smtClean="0"/>
              <a:t> </a:t>
            </a:r>
          </a:p>
          <a:p>
            <a:r>
              <a:rPr lang="en-US" sz="1300" b="1" dirty="0" smtClean="0"/>
              <a:t>	A.5    Economics </a:t>
            </a:r>
          </a:p>
          <a:p>
            <a:pPr lvl="4"/>
            <a:r>
              <a:rPr lang="en-US" sz="1300" dirty="0" smtClean="0"/>
              <a:t>EC 102 - Principles of Microeconomics </a:t>
            </a:r>
            <a:r>
              <a:rPr lang="en-US" sz="1300" i="1" dirty="0" smtClean="0"/>
              <a:t>(required for all business majors)</a:t>
            </a:r>
            <a:endParaRPr lang="en-US" sz="1300" dirty="0" smtClean="0"/>
          </a:p>
          <a:p>
            <a:pPr lvl="4"/>
            <a:r>
              <a:rPr lang="en-US" sz="1300" dirty="0" smtClean="0"/>
              <a:t>EC 370 - Environmental Economics </a:t>
            </a:r>
            <a:r>
              <a:rPr lang="en-US" sz="1300" i="1" dirty="0" smtClean="0"/>
              <a:t>(elective)</a:t>
            </a:r>
            <a:endParaRPr lang="en-US" sz="1300" dirty="0" smtClean="0"/>
          </a:p>
          <a:p>
            <a:r>
              <a:rPr lang="en-US" sz="1300" b="1" dirty="0" smtClean="0"/>
              <a:t>	A.6    Education </a:t>
            </a:r>
          </a:p>
          <a:p>
            <a:r>
              <a:rPr lang="en-US" sz="1300" dirty="0" smtClean="0"/>
              <a:t>		ED 325 - Methods for teaching Science and Health in Early Childhood</a:t>
            </a:r>
          </a:p>
          <a:p>
            <a:r>
              <a:rPr lang="en-US" sz="1300" dirty="0" smtClean="0"/>
              <a:t>		ED 326 - Methods for teaching Science and Health in Elementary/Middle Level  </a:t>
            </a:r>
          </a:p>
          <a:p>
            <a:r>
              <a:rPr lang="en-US" sz="1200" dirty="0" smtClean="0"/>
              <a:t>	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i="1" dirty="0" smtClean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CHOICE 2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G:\aa All PHOTOS up to 7_14_14\2002 to 2005 pictures\pictures07__3_7_03\DCP_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57304" cy="4927148"/>
          </a:xfrm>
          <a:prstGeom prst="rect">
            <a:avLst/>
          </a:prstGeom>
          <a:noFill/>
        </p:spPr>
      </p:pic>
      <p:pic>
        <p:nvPicPr>
          <p:cNvPr id="5" name="Picture 6" descr="http://users.etown.edu/w/wunderjt/personal_pictures/house/architecture4a.jpg"/>
          <p:cNvPicPr>
            <a:picLocks noChangeAspect="1" noChangeArrowheads="1"/>
          </p:cNvPicPr>
          <p:nvPr/>
        </p:nvPicPr>
        <p:blipFill>
          <a:blip r:embed="rId3" cstate="print"/>
          <a:srcRect l="16071" t="8108" r="16071" b="10811"/>
          <a:stretch>
            <a:fillRect/>
          </a:stretch>
        </p:blipFill>
        <p:spPr bwMode="auto">
          <a:xfrm>
            <a:off x="1" y="0"/>
            <a:ext cx="2971800" cy="2346158"/>
          </a:xfrm>
          <a:prstGeom prst="rect">
            <a:avLst/>
          </a:prstGeom>
          <a:noFill/>
        </p:spPr>
      </p:pic>
      <p:pic>
        <p:nvPicPr>
          <p:cNvPr id="7" name="Picture 2" descr="G:\aa All PHOTOS up to 7_14_14\2002 to 2005 pictures\pictures07__3_7_03\DCP_2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097" y="4800600"/>
            <a:ext cx="3113903" cy="2057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i="1" dirty="0" smtClean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CHOICE 3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G:\aa All PHOTOS up to 7_14_14\2002 to 2005 pictures\pictures05A__10_26_02\DCP_1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73703"/>
            <a:ext cx="7543800" cy="4984297"/>
          </a:xfrm>
          <a:prstGeom prst="rect">
            <a:avLst/>
          </a:prstGeom>
          <a:noFill/>
        </p:spPr>
      </p:pic>
      <p:pic>
        <p:nvPicPr>
          <p:cNvPr id="4" name="Picture 2" descr="G:\aa All PHOTOS up to 7_14_14\2002 to 2005 pictures\house_EXTRACTED_from_pictures8_to_17\models\DCP_3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44562" cy="2209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a All PHOTOS up to 7_14_14\2002 to 2005 pictures\pictures05A__10_26_02\DCP_1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35829"/>
            <a:ext cx="4876799" cy="3222171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3429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selected design</a:t>
            </a:r>
            <a:endParaRPr lang="en-US" sz="2000" i="1" dirty="0" smtClean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CHOICE 3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G:\aa All PHOTOS up to 7_14_14\2002 to 2005 pictures\pictures05A__10_26_02\DCP_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3524250"/>
          </a:xfrm>
          <a:prstGeom prst="rect">
            <a:avLst/>
          </a:prstGeom>
          <a:noFill/>
        </p:spPr>
      </p:pic>
      <p:pic>
        <p:nvPicPr>
          <p:cNvPr id="6" name="Picture 2" descr="G:\aa All PHOTOS up to 7_14_14\2002 to 2005 pictures\house_EXTRACTED_from_pictures8_to_17\models\DCP_3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90600"/>
            <a:ext cx="3344562" cy="2209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30" name="Picture 10" descr="https://fbcdn-sphotos-c-a.akamaihd.net/hphotos-ak-xpf1/v/t1.0-9/10551023_499121820219862_4642986242248268815_n.jpg?oh=139ac843f609935c4e092cc2488959d1&amp;oe=55792792&amp;__gda__=1433635832_2200c87de7bb4625933c78f500715bf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184" y="2971800"/>
            <a:ext cx="5881815" cy="3886200"/>
          </a:xfrm>
          <a:prstGeom prst="rect">
            <a:avLst/>
          </a:prstGeom>
          <a:noFill/>
        </p:spPr>
      </p:pic>
      <p:pic>
        <p:nvPicPr>
          <p:cNvPr id="209926" name="Picture 6" descr="https://fbcdn-sphotos-h-a.akamaihd.net/hphotos-ak-xpf1/v/t1.0-9/10557184_499121803553197_2378155822414099247_n.jpg?oh=a112b5bdc13dc78eec01e6b7eca08170&amp;oe=55784606&amp;__gda__=1433632620_d6d8aa9c93d9504330f75a862fd7db3d"/>
          <p:cNvPicPr>
            <a:picLocks noChangeAspect="1" noChangeArrowheads="1"/>
          </p:cNvPicPr>
          <p:nvPr/>
        </p:nvPicPr>
        <p:blipFill>
          <a:blip r:embed="rId3" cstate="print"/>
          <a:srcRect t="4444" r="8969" b="13333"/>
          <a:stretch>
            <a:fillRect/>
          </a:stretch>
        </p:blipFill>
        <p:spPr bwMode="auto">
          <a:xfrm>
            <a:off x="0" y="0"/>
            <a:ext cx="4724399" cy="2819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aa All PHOTOS up to 7_14_14\2002 to 2005 pictures\BEST_COPIES\housebest_COPIES\DCP_3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429"/>
            <a:ext cx="9144000" cy="60415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aa All PHOTOS up to 7_14_14\2002 to 2005 pictures\house_EXTRACTED_from_pictures8_to_17\addition_excavation&amp;steel\DCP_3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429"/>
            <a:ext cx="9144001" cy="60415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content-iad.xx.fbcdn.net/hphotos-xap1/v/t1.0-9/10482533_499123020219742_7668988308695601329_n.jpg?oh=9225696a34aa673a73dfaec4f7484951&amp;oe=558E35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16429"/>
            <a:ext cx="9144001" cy="60415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https://fbcdn-sphotos-f-a.akamaihd.net/hphotos-ak-xpa1/v/t1.0-9/10491092_499154836883227_5716468824453773484_n.jpg?oh=639dd2f256e9b9b72ca558c795b7ba56&amp;oe=5584064B&amp;__gda__=1435506931_44287e8047fac49dfc6f89eb2351d3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7561"/>
            <a:ext cx="4495800" cy="2970440"/>
          </a:xfrm>
          <a:prstGeom prst="rect">
            <a:avLst/>
          </a:prstGeom>
          <a:noFill/>
        </p:spPr>
      </p:pic>
      <p:pic>
        <p:nvPicPr>
          <p:cNvPr id="198660" name="Picture 4" descr="https://scontent-lga.xx.fbcdn.net/hphotos-xpf1/v/t1.0-9/10522024_499154823549895_2262556225368559248_n.jpg?oh=afa4e6fd72c417027a94fd50128abfd1&amp;oe=558D18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-1"/>
            <a:ext cx="5638800" cy="3725635"/>
          </a:xfrm>
          <a:prstGeom prst="rect">
            <a:avLst/>
          </a:prstGeom>
          <a:noFill/>
        </p:spPr>
      </p:pic>
      <p:pic>
        <p:nvPicPr>
          <p:cNvPr id="198662" name="Picture 6" descr="https://fbcdn-sphotos-a-a.akamaihd.net/hphotos-ak-xpf1/v/t1.0-9/10421320_499154733549904_6218696829808557112_n.jpg?oh=7c7b85dfccbbe82b6c265635cb25bdb6&amp;oe=5596600D&amp;__gda__=1434006887_8309e2b2e86aa8eab725ddde696a4c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8600"/>
            <a:ext cx="2287360" cy="3461952"/>
          </a:xfrm>
          <a:prstGeom prst="rect">
            <a:avLst/>
          </a:prstGeom>
          <a:noFill/>
        </p:spPr>
      </p:pic>
      <p:pic>
        <p:nvPicPr>
          <p:cNvPr id="6" name="Picture 4" descr="http://users.etown.edu/w/wunderjt/personal_pictures/house/house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87561"/>
            <a:ext cx="4495800" cy="29704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https://fbcdn-sphotos-f-a.akamaihd.net/hphotos-ak-xpa1/v/t1.0-9/10408521_499153086883402_8734960298288908697_n.jpg?oh=e29591534e08a1477534e514f0459839&amp;oe=55761E6D&amp;__gda__=1433667541_78f0c2add8b9a29487ca471cfdb0e7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43000"/>
            <a:ext cx="6915668" cy="456928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202758" name="Picture 6" descr="https://fbcdn-sphotos-d-a.akamaihd.net/hphotos-ak-xpa1/v/t1.0-9/10533259_499152936883417_887320168719351721_n.jpg?oh=293b4ea3d8b4c22dac8faf71c1da56d1&amp;oe=558E3E24&amp;__gda__=1433907993_ca9b68c60cac7d3edfd5d36eedb7af8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2466976" cy="3733799"/>
          </a:xfrm>
          <a:prstGeom prst="rect">
            <a:avLst/>
          </a:prstGeom>
          <a:noFill/>
        </p:spPr>
      </p:pic>
      <p:pic>
        <p:nvPicPr>
          <p:cNvPr id="4" name="Picture 2" descr="G:\aa All PHOTOS up to 7_14_14\2002 to 2005 pictures\house_EXTRACTED_from_pictures8_to_17\addition_concrete&amp;block to facebook\DCP_3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399"/>
            <a:ext cx="4382533" cy="28956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https://scontent-lga.xx.fbcdn.net/hphotos-xfp1/v/t1.0-9/10409214_499560223509355_8435807844848188427_n.jpg?oh=d40ffada61f2f1471449c38c9f34ae73&amp;oe=5548453C"/>
          <p:cNvPicPr>
            <a:picLocks noChangeAspect="1" noChangeArrowheads="1"/>
          </p:cNvPicPr>
          <p:nvPr/>
        </p:nvPicPr>
        <p:blipFill>
          <a:blip r:embed="rId2" cstate="print"/>
          <a:srcRect l="22594" t="-64"/>
          <a:stretch>
            <a:fillRect/>
          </a:stretch>
        </p:blipFill>
        <p:spPr bwMode="auto">
          <a:xfrm>
            <a:off x="5638800" y="0"/>
            <a:ext cx="3505200" cy="6858000"/>
          </a:xfrm>
          <a:prstGeom prst="rect">
            <a:avLst/>
          </a:prstGeom>
          <a:noFill/>
        </p:spPr>
      </p:pic>
      <p:pic>
        <p:nvPicPr>
          <p:cNvPr id="6" name="Picture 2" descr="http://users.etown.edu/w/wunderjt/personal_pictures/house/DCP_4570.JPG"/>
          <p:cNvPicPr>
            <a:picLocks noChangeAspect="1" noChangeArrowheads="1"/>
          </p:cNvPicPr>
          <p:nvPr/>
        </p:nvPicPr>
        <p:blipFill>
          <a:blip r:embed="rId3" cstate="print"/>
          <a:srcRect l="25959" t="16298" r="303"/>
          <a:stretch>
            <a:fillRect/>
          </a:stretch>
        </p:blipFill>
        <p:spPr bwMode="auto">
          <a:xfrm>
            <a:off x="0" y="2857500"/>
            <a:ext cx="5334000" cy="4000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52400"/>
            <a:ext cx="8915400" cy="91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877824" lvl="1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A.7    Engineering                                                                                   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SUSTAINABILITY-RELATED COURSES </a:t>
            </a:r>
          </a:p>
          <a:p>
            <a:pPr lvl="1"/>
            <a:r>
              <a:rPr lang="en-US" sz="1300" dirty="0" smtClean="0">
                <a:latin typeface="Arial" pitchFamily="34" charset="0"/>
                <a:cs typeface="Arial" pitchFamily="34" charset="0"/>
              </a:rPr>
              <a:t>	          EGR 275 - Environmental Site Engineering &amp; Design</a:t>
            </a:r>
          </a:p>
          <a:p>
            <a:pPr marL="1257300" lvl="2" indent="-342900"/>
            <a:r>
              <a:rPr lang="en-US" sz="1300" dirty="0" smtClean="0">
                <a:latin typeface="Arial" pitchFamily="34" charset="0"/>
                <a:cs typeface="Arial" pitchFamily="34" charset="0"/>
              </a:rPr>
              <a:t>	   EGR 276 - Sustainable Resource Engineering &amp; Design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280 -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2"/>
              </a:rPr>
              <a:t>Engineering Research in Sustainable Design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280 -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2"/>
              </a:rPr>
              <a:t>Engineering Research in Architecture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321 - Thermodynamics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365 - Fluid Mechanics and Hydrology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370 - Introduction to Environmental Engineering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EGR380  - Water &amp; Wastewater Design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343 -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3"/>
              </a:rPr>
              <a:t>Green Architectural Engineering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434 -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4"/>
              </a:rPr>
              <a:t>Green Robotics, Automation, and Machine Intelligence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471 - Internship in Architecture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491/492 -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5"/>
              </a:rPr>
              <a:t>Senior Design Project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EGR 499A&amp;B -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6"/>
              </a:rPr>
              <a:t>Architectural Design Studios I &amp; II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A.8     Earth Science 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ES 113 - NPS Earth in Space: Evolution of a Planet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ES 114 - NPS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Geosystems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Landscapes, Oceans and Atmosphere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ES 117 - NPS Climate Change and the Fate of Civilization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ES 216 - Physical Geography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A..8   History  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HI 208  - Technology and Values in American Experience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A.9    Philosophy 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PH 255D - Advanced Ethics: Environmental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A.10  Peace and Conflict Studies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A.11  Political Science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PS 361 – Public Administration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A.12  Religion </a:t>
            </a:r>
          </a:p>
          <a:p>
            <a:pPr lvl="3"/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REL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151 - Life Meaning and Purposeful Work</a:t>
            </a:r>
          </a:p>
          <a:p>
            <a:pPr lvl="3"/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REL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291 - Indic Religions: Hinduism, Jainism, and Sikhism</a:t>
            </a:r>
          </a:p>
          <a:p>
            <a:pPr lvl="3"/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REL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292 - Buddhism</a:t>
            </a:r>
          </a:p>
          <a:p>
            <a:pPr lvl="3"/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REL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/SOC 364 - Amish Society</a:t>
            </a:r>
          </a:p>
          <a:p>
            <a:pPr lvl="1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A.13   Sociology and Anthropology </a:t>
            </a:r>
          </a:p>
          <a:p>
            <a:pPr lvl="3"/>
            <a:r>
              <a:rPr lang="en-US" sz="1300" dirty="0" smtClean="0">
                <a:latin typeface="Arial" pitchFamily="34" charset="0"/>
                <a:cs typeface="Arial" pitchFamily="34" charset="0"/>
              </a:rPr>
              <a:t>SSC 204 - Population and Global Issues</a:t>
            </a:r>
          </a:p>
          <a:p>
            <a:r>
              <a:rPr lang="en-US" sz="1200" dirty="0" smtClean="0"/>
              <a:t>	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 descr="https://scontent-iad.xx.fbcdn.net/hphotos-xpf1/v/t1.0-9/10444506_499154546883256_7539340508765930796_n.jpg?oh=51db1b1a4a638784d623c572d968aca7&amp;oe=558821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2822" y="0"/>
            <a:ext cx="4531178" cy="6858000"/>
          </a:xfrm>
          <a:prstGeom prst="rect">
            <a:avLst/>
          </a:prstGeom>
          <a:noFill/>
        </p:spPr>
      </p:pic>
      <p:pic>
        <p:nvPicPr>
          <p:cNvPr id="199686" name="Picture 6" descr="https://scontent-iad.xx.fbcdn.net/hphotos-xaf1/v/t1.0-9/10517455_499154543549923_1497859651849610441_n.jpg?oh=3f6895185de9c8fbff5396e0cd5dfcd9&amp;oe=55824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2920093"/>
          </a:xfrm>
          <a:prstGeom prst="rect">
            <a:avLst/>
          </a:prstGeom>
          <a:noFill/>
        </p:spPr>
      </p:pic>
      <p:pic>
        <p:nvPicPr>
          <p:cNvPr id="199690" name="Picture 10" descr="https://fbcdn-sphotos-g-a.akamaihd.net/hphotos-ak-xpa1/v/t1.0-9/10462649_499153143550063_8867579140553462921_n.jpg?oh=e3d6e97543d10dc54aba6139ccb44756&amp;oe=558FFEC1&amp;__gda__=1435952249_54805dfc6e947adf1c203f90226581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505200"/>
            <a:ext cx="1963510" cy="2971800"/>
          </a:xfrm>
          <a:prstGeom prst="rect">
            <a:avLst/>
          </a:prstGeom>
          <a:noFill/>
        </p:spPr>
      </p:pic>
      <p:pic>
        <p:nvPicPr>
          <p:cNvPr id="199692" name="Picture 12" descr="https://fbcdn-sphotos-h-a.akamaihd.net/hphotos-ak-xfp1/v/t1.0-9/10520529_499153126883398_2640015622180122714_n.jpg?oh=626413d455f019d919233e604e39dd2f&amp;oe=558B5B74&amp;__gda__=1434663933_d03db79ce9309198e82231ee6cc9fc4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05200"/>
            <a:ext cx="1963511" cy="2971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a All PHOTOS up to 7_14_14\2002 to 2005 pictures\pictures13_6_17_04\house\DCP_4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799" cy="2970439"/>
          </a:xfrm>
          <a:prstGeom prst="rect">
            <a:avLst/>
          </a:prstGeom>
          <a:noFill/>
        </p:spPr>
      </p:pic>
      <p:pic>
        <p:nvPicPr>
          <p:cNvPr id="3" name="Picture 2" descr="DCP_3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1"/>
            <a:ext cx="4495798" cy="2970437"/>
          </a:xfrm>
          <a:prstGeom prst="rect">
            <a:avLst/>
          </a:prstGeom>
        </p:spPr>
      </p:pic>
      <p:pic>
        <p:nvPicPr>
          <p:cNvPr id="5" name="Picture 2" descr="G:\aa All PHOTOS up to 7_14_14\2002 to 2005 pictures\pictures13_6_17_04\house\DCP_4652.JPG"/>
          <p:cNvPicPr>
            <a:picLocks noChangeAspect="1" noChangeArrowheads="1"/>
          </p:cNvPicPr>
          <p:nvPr/>
        </p:nvPicPr>
        <p:blipFill>
          <a:blip r:embed="rId4" cstate="print"/>
          <a:srcRect l="14167" r="7500"/>
          <a:stretch>
            <a:fillRect/>
          </a:stretch>
        </p:blipFill>
        <p:spPr bwMode="auto">
          <a:xfrm>
            <a:off x="1" y="3515854"/>
            <a:ext cx="3962399" cy="3342145"/>
          </a:xfrm>
          <a:prstGeom prst="rect">
            <a:avLst/>
          </a:prstGeom>
          <a:noFill/>
        </p:spPr>
      </p:pic>
      <p:pic>
        <p:nvPicPr>
          <p:cNvPr id="6" name="Picture 2" descr="https://scontent-lga.xx.fbcdn.net/hphotos-xpf1/v/t1.0-9/10363915_499561230175921_8748601712508536239_n.jpg?oh=42d2436dc2cd6bd65698f4bf81e4168c&amp;oe=55831C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9493" y="3505200"/>
            <a:ext cx="5074507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P_5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2675236"/>
            <a:ext cx="2667000" cy="4036539"/>
          </a:xfrm>
          <a:prstGeom prst="rect">
            <a:avLst/>
          </a:prstGeom>
        </p:spPr>
      </p:pic>
      <p:pic>
        <p:nvPicPr>
          <p:cNvPr id="7" name="Picture 4" descr="G:\aa All PHOTOS up to 7_14_14\2002 to 2005 pictures\house_EXTRACTED_from_pictures8_to_17\addition_framing\DCP_4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3117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aa All PHOTOS up to 7_14_14\2002 to 2005 pictures\house_EXTRACTED_from_pictures8_to_17\models\DCP_3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333751"/>
            <a:ext cx="5334000" cy="3524249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67400" y="152400"/>
            <a:ext cx="3276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VISTA’S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G:\aa All PHOTOS up to 7_14_14\2002 to 2005 pictures\pictures05A__10_26_02\DCP_1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800600" cy="3171825"/>
          </a:xfrm>
          <a:prstGeom prst="rect">
            <a:avLst/>
          </a:prstGeom>
          <a:noFill/>
        </p:spPr>
      </p:pic>
      <p:pic>
        <p:nvPicPr>
          <p:cNvPr id="8" name="Picture 2" descr="https://fbcdn-sphotos-h-a.akamaihd.net/hphotos-ak-xfp1/v/t1.0-9/10513524_499152956883415_8072526959475884796_n.jpg?oh=c1cbd6fc0541c06463be4e988694fb3b&amp;oe=5587F595&amp;__gda__=1433638428_92edab8e90b1e7e60bbeaa9ca625cb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267200"/>
            <a:ext cx="3352800" cy="2215242"/>
          </a:xfrm>
          <a:prstGeom prst="rect">
            <a:avLst/>
          </a:prstGeom>
          <a:noFill/>
        </p:spPr>
      </p:pic>
      <p:pic>
        <p:nvPicPr>
          <p:cNvPr id="9" name="Picture 2" descr="https://scontent-lga.xx.fbcdn.net/hphotos-xap1/v/t1.0-9/66170_499560270176017_6987797637559133421_n.jpg?oh=9454fdb1fa9c67af8ec33d721bb6462b&amp;oe=5596BB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560614"/>
            <a:ext cx="3886201" cy="25676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aa All PHOTOS up to 7_14_14\2002 to 2005 pictures\BEST_COPIES\housebest_COPIES\DCP_4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4613189" cy="3048000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867400" y="152400"/>
            <a:ext cx="3276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VISTA’S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G:\aa All PHOTOS up to 7_14_14\2002 to 2005 pictures\house_EXTRACTED_from_pictures8_to_17\addition_framing\DCP_5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868"/>
            <a:ext cx="4648200" cy="3071132"/>
          </a:xfrm>
          <a:prstGeom prst="rect">
            <a:avLst/>
          </a:prstGeom>
          <a:noFill/>
        </p:spPr>
      </p:pic>
      <p:pic>
        <p:nvPicPr>
          <p:cNvPr id="8" name="Picture 2" descr="http://users.etown.edu/w/wunderjt/personal_pictures/house/Dcp_7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37215"/>
            <a:ext cx="4572000" cy="30207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sers.etown.edu/w/wunderjt/personal_pictures/house/Img_3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00" y="2133600"/>
            <a:ext cx="6299200" cy="4724400"/>
          </a:xfrm>
          <a:prstGeom prst="rect">
            <a:avLst/>
          </a:prstGeom>
          <a:noFill/>
        </p:spPr>
      </p:pic>
      <p:pic>
        <p:nvPicPr>
          <p:cNvPr id="5" name="Picture 2" descr="G:\aa All PHOTOS up to 7_14_14\2002 to 2005 pictures\house_EXTRACTED_from_pictures8_to_17\addition_framing to facebook\DCP_5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762000"/>
            <a:ext cx="2590800" cy="1711779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867400" y="152400"/>
            <a:ext cx="3276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VISTA’S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sers.etown.edu/w/wunderjt/personal_pictures/house/Img_3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5750"/>
            <a:ext cx="4495800" cy="3371850"/>
          </a:xfrm>
          <a:prstGeom prst="rect">
            <a:avLst/>
          </a:prstGeom>
          <a:noFill/>
        </p:spPr>
      </p:pic>
      <p:pic>
        <p:nvPicPr>
          <p:cNvPr id="6" name="Picture 2" descr="G:\aa All PHOTOS up to 7_14_14\2002 to 2005 pictures\house_EXTRACTED_from_pictures8_to_17\addition_framing\DCP_4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4038600" cy="266836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67400" y="152400"/>
            <a:ext cx="3276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VISTA’S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s://fbcdn-sphotos-d-a.akamaihd.net/hphotos-ak-xap1/v/t1.0-9/1907374_499561520175892_2042948609890491381_n.jpg?oh=c4b50982beeac00e71cbadacec2b0c1e&amp;oe=557AF05B&amp;__gda__=1434217746_94e5d2c59ec1e912ce1e5c522de37cf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4164" y="3429001"/>
            <a:ext cx="5189836" cy="3428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l="17799" t="14433" r="54741" b="33911"/>
          <a:stretch>
            <a:fillRect/>
          </a:stretch>
        </p:blipFill>
        <p:spPr bwMode="auto">
          <a:xfrm rot="5400000">
            <a:off x="1243013" y="-1243015"/>
            <a:ext cx="1933576" cy="44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 descr="G:\aa All PHOTOS up to 7_14_14\2002 to 2005 pictures\house_EXTRACTED_from_pictures8_to_17\addition_framing to facebook\DCP_5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9482"/>
            <a:ext cx="3124200" cy="4728518"/>
          </a:xfrm>
          <a:prstGeom prst="rect">
            <a:avLst/>
          </a:prstGeom>
          <a:noFill/>
        </p:spPr>
      </p:pic>
      <p:pic>
        <p:nvPicPr>
          <p:cNvPr id="130051" name="Picture 3" descr="G:\aa All PHOTOS up to 7_14_14\2002 to 2005 pictures\house_EXTRACTED_from_pictures8_to_17\addition_framing to facebook\DCP_5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821" y="0"/>
            <a:ext cx="453117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l="8784" t="44211" r="23826" b="18722"/>
          <a:stretch>
            <a:fillRect/>
          </a:stretch>
        </p:blipFill>
        <p:spPr bwMode="auto">
          <a:xfrm rot="5400000">
            <a:off x="-476252" y="476252"/>
            <a:ext cx="266700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users.etown.edu/w/wunderjt/personal_pictures/house/Dcp_6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226" y="2057400"/>
            <a:ext cx="7265773" cy="48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 l="16535" t="7453" r="16535" b="11594"/>
          <a:stretch>
            <a:fillRect/>
          </a:stretch>
        </p:blipFill>
        <p:spPr bwMode="auto">
          <a:xfrm rot="5400000">
            <a:off x="693319" y="-693319"/>
            <a:ext cx="257576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aa All PHOTOS up to 7_14_14\2002 to 2005 pictures\BEST_COPIES\housebest_COPIES\DCP_5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4959179" cy="3276600"/>
          </a:xfrm>
          <a:prstGeom prst="rect">
            <a:avLst/>
          </a:prstGeom>
          <a:noFill/>
        </p:spPr>
      </p:pic>
      <p:pic>
        <p:nvPicPr>
          <p:cNvPr id="8" name="Picture 3" descr="G:\aa All PHOTOS up to 7_14_14\2002 to 2005 pictures\house_EXTRACTED_from_pictures8_to_17\addition_framing\DCP_5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152" y="0"/>
            <a:ext cx="4843848" cy="32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381000"/>
            <a:ext cx="89154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marL="457200" indent="-457200">
              <a:buAutoNum type="alphaUcPeriod" startAt="2"/>
            </a:pPr>
            <a:r>
              <a:rPr lang="en-US" sz="2400" b="1" dirty="0" smtClean="0"/>
              <a:t>SUSTAINABILITY-RELATED PROGRAMS</a:t>
            </a:r>
            <a:r>
              <a:rPr lang="en-US" sz="2400" dirty="0" smtClean="0"/>
              <a:t> </a:t>
            </a:r>
          </a:p>
          <a:p>
            <a:pPr marL="457200" indent="-457200"/>
            <a:endParaRPr lang="en-US" sz="2400" dirty="0" smtClean="0"/>
          </a:p>
          <a:p>
            <a:pPr lvl="1"/>
            <a:r>
              <a:rPr lang="en-US" sz="1400" dirty="0" smtClean="0"/>
              <a:t>B.1    </a:t>
            </a:r>
            <a:r>
              <a:rPr lang="en-US" sz="1400" u="sng" dirty="0" smtClean="0">
                <a:hlinkClick r:id="rId2"/>
              </a:rPr>
              <a:t>Architectural Studies Minor</a:t>
            </a:r>
            <a:r>
              <a:rPr lang="en-US" sz="1400" dirty="0" smtClean="0"/>
              <a:t> </a:t>
            </a:r>
            <a:r>
              <a:rPr lang="en-US" sz="1400" i="1" dirty="0" smtClean="0"/>
              <a:t>( including integrated </a:t>
            </a:r>
            <a:r>
              <a:rPr lang="en-US" sz="1400" i="1" u="sng" dirty="0" smtClean="0">
                <a:hlinkClick r:id="rId3"/>
              </a:rPr>
              <a:t>four-year plans for engineers</a:t>
            </a:r>
            <a:r>
              <a:rPr lang="en-US" sz="1400" i="1" dirty="0" smtClean="0"/>
              <a:t>)</a:t>
            </a:r>
            <a:endParaRPr lang="en-US" sz="1400" dirty="0" smtClean="0"/>
          </a:p>
          <a:p>
            <a:pPr lvl="1"/>
            <a:r>
              <a:rPr lang="en-US" sz="1400" dirty="0" smtClean="0"/>
              <a:t>B.2    Biology BS </a:t>
            </a:r>
            <a:r>
              <a:rPr lang="en-US" sz="1200" i="1" dirty="0" smtClean="0"/>
              <a:t>(environmentally-oriented students often choose Biology BS over Environmental Science BS)</a:t>
            </a:r>
            <a:endParaRPr lang="en-US" sz="1200" dirty="0" smtClean="0"/>
          </a:p>
          <a:p>
            <a:pPr lvl="1"/>
            <a:r>
              <a:rPr lang="en-US" sz="1400" dirty="0" smtClean="0"/>
              <a:t>B.3    </a:t>
            </a:r>
            <a:r>
              <a:rPr lang="en-US" sz="1400" u="sng" dirty="0" smtClean="0">
                <a:hlinkClick r:id="rId4"/>
              </a:rPr>
              <a:t>Engineering BS- Sustainable Design Concentration</a:t>
            </a:r>
            <a:endParaRPr lang="en-US" sz="1400" u="sng" dirty="0" smtClean="0"/>
          </a:p>
          <a:p>
            <a:pPr lvl="1"/>
            <a:r>
              <a:rPr lang="en-US" sz="1400" dirty="0" smtClean="0"/>
              <a:t>B.4    Engineering BS – Mechanical Engineering and Electrical Engineering Concentrations</a:t>
            </a:r>
          </a:p>
          <a:p>
            <a:pPr lvl="1"/>
            <a:r>
              <a:rPr lang="en-US" sz="1400" dirty="0" smtClean="0"/>
              <a:t>B.5    Environmental Science BS  </a:t>
            </a:r>
            <a:r>
              <a:rPr lang="en-US" sz="1200" dirty="0" smtClean="0"/>
              <a:t>-  </a:t>
            </a:r>
            <a:r>
              <a:rPr lang="en-US" sz="1200" i="1" dirty="0" smtClean="0"/>
              <a:t>we need a multi-disciplinary environmental studies minor or major </a:t>
            </a:r>
            <a:endParaRPr lang="en-US" sz="1200" dirty="0" smtClean="0"/>
          </a:p>
          <a:p>
            <a:pPr lvl="1"/>
            <a:r>
              <a:rPr lang="en-US" sz="1400" dirty="0" smtClean="0"/>
              <a:t>B.6    Environmental Management Masters (with Duke) </a:t>
            </a:r>
            <a:r>
              <a:rPr lang="en-US" sz="1400" i="1" dirty="0" smtClean="0"/>
              <a:t>No student has yet participated</a:t>
            </a:r>
            <a:endParaRPr lang="en-US" sz="1400" dirty="0" smtClean="0"/>
          </a:p>
          <a:p>
            <a:pPr lvl="1"/>
            <a:r>
              <a:rPr lang="en-US" sz="1400" dirty="0" smtClean="0"/>
              <a:t>B.7    Forestry Management Masters (with Duke) </a:t>
            </a:r>
            <a:r>
              <a:rPr lang="en-US" sz="1400" i="1" dirty="0" smtClean="0"/>
              <a:t>No student has yet participated</a:t>
            </a:r>
            <a:endParaRPr lang="en-US" sz="1400" dirty="0" smtClean="0"/>
          </a:p>
          <a:p>
            <a:pPr lvl="1"/>
            <a:r>
              <a:rPr lang="en-US" sz="1400" dirty="0" smtClean="0"/>
              <a:t>B.8    General Science BS</a:t>
            </a:r>
          </a:p>
          <a:p>
            <a:pPr lvl="1"/>
            <a:r>
              <a:rPr lang="en-US" sz="1400" dirty="0" smtClean="0"/>
              <a:t>B.9    Public Policy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year program (get BS or BA in any Major, then add year of Policy Making)</a:t>
            </a:r>
          </a:p>
          <a:p>
            <a:pPr lvl="1"/>
            <a:r>
              <a:rPr lang="en-US" sz="1400" dirty="0" smtClean="0"/>
              <a:t>B.10  Religious Studies BA</a:t>
            </a:r>
          </a:p>
          <a:p>
            <a:pPr lvl="1"/>
            <a:r>
              <a:rPr lang="en-US" sz="1400" dirty="0" smtClean="0"/>
              <a:t>B.11  Studio Art Minor</a:t>
            </a:r>
          </a:p>
          <a:p>
            <a:pPr lvl="1"/>
            <a:r>
              <a:rPr lang="en-US" sz="1400" dirty="0" smtClean="0"/>
              <a:t>B.12  Theatre BA (set design)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r>
              <a:rPr lang="en-US" sz="1400" dirty="0" smtClean="0"/>
              <a:t> </a:t>
            </a:r>
          </a:p>
          <a:p>
            <a:pPr marL="342900" lvl="0" indent="-342900">
              <a:buAutoNum type="alphaUcPeriod" startAt="3"/>
            </a:pPr>
            <a:r>
              <a:rPr lang="en-US" sz="2400" b="1" dirty="0" smtClean="0"/>
              <a:t> SUSTAINABILITY-RELATED FACULTY EXPERTISE</a:t>
            </a:r>
            <a:r>
              <a:rPr lang="en-US" sz="2400" dirty="0" smtClean="0"/>
              <a:t> </a:t>
            </a:r>
          </a:p>
          <a:p>
            <a:pPr marL="342900" lvl="0" indent="-342900">
              <a:buAutoNum type="alphaUcPeriod" startAt="3"/>
            </a:pPr>
            <a:endParaRPr lang="en-US" sz="1400" dirty="0" smtClean="0"/>
          </a:p>
          <a:p>
            <a:pPr marL="342900" lvl="0" indent="-342900"/>
            <a:r>
              <a:rPr lang="en-US" sz="1400" dirty="0" smtClean="0"/>
              <a:t>	Too many to list here</a:t>
            </a:r>
          </a:p>
          <a:p>
            <a:r>
              <a:rPr lang="en-US" sz="14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CP_5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3505199" cy="2315935"/>
          </a:xfrm>
          <a:prstGeom prst="rect">
            <a:avLst/>
          </a:prstGeom>
        </p:spPr>
      </p:pic>
      <p:pic>
        <p:nvPicPr>
          <p:cNvPr id="4" name="Picture 2" descr="http://users.etown.edu/w/wunderjt/personal_pictures/house/Dcp_6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0205" y="2514601"/>
            <a:ext cx="6573795" cy="4343400"/>
          </a:xfrm>
          <a:prstGeom prst="rect">
            <a:avLst/>
          </a:prstGeom>
          <a:noFill/>
        </p:spPr>
      </p:pic>
      <p:pic>
        <p:nvPicPr>
          <p:cNvPr id="5" name="Picture 4" descr="https://fbcdn-sphotos-c-a.akamaihd.net/hphotos-ak-xpa1/v/t1.0-9/10384680_499669496831761_3783580968447873551_n.jpg?oh=ba0784cd07dc1d639857d67fa364ff66&amp;oe=557B0647&amp;__gda__=1433533183_b164ef9c11e5a4964c06fc050700f318"/>
          <p:cNvPicPr>
            <a:picLocks noChangeAspect="1" noChangeArrowheads="1"/>
          </p:cNvPicPr>
          <p:nvPr/>
        </p:nvPicPr>
        <p:blipFill>
          <a:blip r:embed="rId4" cstate="print"/>
          <a:srcRect l="19346" t="-33784" r="22619" b="-26126"/>
          <a:stretch>
            <a:fillRect/>
          </a:stretch>
        </p:blipFill>
        <p:spPr bwMode="auto">
          <a:xfrm>
            <a:off x="152400" y="3505200"/>
            <a:ext cx="2130380" cy="3878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aa All PHOTOS up to 7_14_14\2002 to 2005 pictures\house_EXTRACTED_from_pictures8_to_17\addition_framing\DCP_5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97861" cy="2971800"/>
          </a:xfrm>
          <a:prstGeom prst="rect">
            <a:avLst/>
          </a:prstGeom>
          <a:noFill/>
        </p:spPr>
      </p:pic>
      <p:pic>
        <p:nvPicPr>
          <p:cNvPr id="3" name="Picture 2" descr="http://users.etown.edu/w/wunderjt/personal_pictures/house/DCP_6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3058"/>
            <a:ext cx="5486400" cy="3624942"/>
          </a:xfrm>
          <a:prstGeom prst="rect">
            <a:avLst/>
          </a:prstGeom>
          <a:noFill/>
        </p:spPr>
      </p:pic>
      <p:pic>
        <p:nvPicPr>
          <p:cNvPr id="4" name="Picture 2" descr="http://users.etown.edu/w/wunderjt/personal_pictures/house/Dcp_7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140" y="0"/>
            <a:ext cx="4497859" cy="2971800"/>
          </a:xfrm>
          <a:prstGeom prst="rect">
            <a:avLst/>
          </a:prstGeom>
          <a:noFill/>
        </p:spPr>
      </p:pic>
      <p:pic>
        <p:nvPicPr>
          <p:cNvPr id="7" name="Picture 3" descr="https://scontent-lga.xx.fbcdn.net/hphotos-xpf1/v/t1.0-9/10489640_499669596831751_5961654201073535210_n.jpg?oh=b6cc85a0611b3b2201051c04a07f57ab&amp;oe=5577FBE3"/>
          <p:cNvPicPr>
            <a:picLocks noChangeAspect="1" noChangeArrowheads="1"/>
          </p:cNvPicPr>
          <p:nvPr/>
        </p:nvPicPr>
        <p:blipFill>
          <a:blip r:embed="rId5" cstate="print"/>
          <a:srcRect l="22321" r="36607"/>
          <a:stretch>
            <a:fillRect/>
          </a:stretch>
        </p:blipFill>
        <p:spPr bwMode="auto">
          <a:xfrm>
            <a:off x="6324600" y="3150703"/>
            <a:ext cx="2209800" cy="35548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ers.etown.edu/w/wunderjt/personal_pictures/house/IMG_4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 l="26250" t="16260" r="25000" b="3252"/>
          <a:stretch>
            <a:fillRect/>
          </a:stretch>
        </p:blipFill>
        <p:spPr bwMode="auto">
          <a:xfrm>
            <a:off x="4800600" y="152400"/>
            <a:ext cx="4343400" cy="55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fbcdn-sphotos-h-a.akamaihd.net/hphotos-ak-xap1/v/t1.0-9/10491986_499562300175814_1999005236298312381_n.jpg?oh=8710320135ee36fc942186f1ba6a81f5&amp;oe=55820736&amp;__gda__=1435083754_8d71018bdde303f8502bc0b89ea36a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78" y="533400"/>
            <a:ext cx="4413422" cy="291601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i="1" dirty="0" smtClean="0"/>
              <a:t>(2012 LEED reflection)</a:t>
            </a:r>
          </a:p>
        </p:txBody>
      </p:sp>
      <p:pic>
        <p:nvPicPr>
          <p:cNvPr id="6" name="Picture 5" descr="G:\aa All PHOTOS up to 7_14_14\2002 to 2005 pictures\BEST_COPIES\housebest_COPIES\DCP_5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8614"/>
            <a:ext cx="4572000" cy="30207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7924800" cy="35052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 smtClean="0"/>
              <a:t>ARCHITECTURE THEORY </a:t>
            </a:r>
            <a:r>
              <a:rPr lang="en-US" i="1" dirty="0" smtClean="0"/>
              <a:t>(2015 reflection)</a:t>
            </a:r>
          </a:p>
          <a:p>
            <a:r>
              <a:rPr lang="en-US" dirty="0" smtClean="0"/>
              <a:t>Form = cubes and gables, vertical</a:t>
            </a:r>
          </a:p>
          <a:p>
            <a:r>
              <a:rPr lang="en-US" dirty="0" smtClean="0"/>
              <a:t>Scale = human</a:t>
            </a:r>
          </a:p>
          <a:p>
            <a:r>
              <a:rPr lang="en-US" dirty="0" smtClean="0"/>
              <a:t>Behavior = home, animal reserve</a:t>
            </a:r>
          </a:p>
          <a:p>
            <a:r>
              <a:rPr lang="en-US" dirty="0" smtClean="0"/>
              <a:t>Context = Amish and Mennonite farmland</a:t>
            </a:r>
          </a:p>
          <a:p>
            <a:r>
              <a:rPr lang="en-US" dirty="0" smtClean="0"/>
              <a:t>Proportion = complimentary gables </a:t>
            </a:r>
          </a:p>
          <a:p>
            <a:r>
              <a:rPr lang="en-US" dirty="0" smtClean="0"/>
              <a:t>Balance = asymmetrical</a:t>
            </a:r>
          </a:p>
          <a:p>
            <a:r>
              <a:rPr lang="en-US" dirty="0" smtClean="0"/>
              <a:t>Symbolism = stability, family, framed vista’s</a:t>
            </a:r>
          </a:p>
          <a:p>
            <a:r>
              <a:rPr lang="en-US" dirty="0" smtClean="0"/>
              <a:t>Tastes = traditional, simple elegance</a:t>
            </a:r>
          </a:p>
          <a:p>
            <a:r>
              <a:rPr lang="en-US" dirty="0" smtClean="0"/>
              <a:t>Anthropomorphism = none intended</a:t>
            </a:r>
          </a:p>
          <a:p>
            <a:r>
              <a:rPr lang="en-US" dirty="0" smtClean="0"/>
              <a:t>Color = white, grey, black</a:t>
            </a:r>
          </a:p>
          <a:p>
            <a:r>
              <a:rPr lang="en-US" dirty="0" smtClean="0"/>
              <a:t>Texture = smooth, ordered</a:t>
            </a:r>
          </a:p>
          <a:p>
            <a:r>
              <a:rPr lang="en-US" dirty="0" smtClean="0"/>
              <a:t>Rhythm = semi-syncopated</a:t>
            </a:r>
          </a:p>
          <a:p>
            <a:r>
              <a:rPr lang="en-US" dirty="0" smtClean="0"/>
              <a:t>STYLE = Post-modern, colonial, craftsmen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9394" name="Picture 2" descr="http://users.etown.edu/w/wunderjt/personal_pictures/house/Img_4096.jpg"/>
          <p:cNvPicPr>
            <a:picLocks noChangeAspect="1" noChangeArrowheads="1"/>
          </p:cNvPicPr>
          <p:nvPr/>
        </p:nvPicPr>
        <p:blipFill>
          <a:blip r:embed="rId2" cstate="print"/>
          <a:srcRect l="47826" t="-4348"/>
          <a:stretch>
            <a:fillRect/>
          </a:stretch>
        </p:blipFill>
        <p:spPr bwMode="auto">
          <a:xfrm>
            <a:off x="4953000" y="571500"/>
            <a:ext cx="4191000" cy="62865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i="1" dirty="0" smtClean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 smtClean="0"/>
              <a:t>2002-present                                              </a:t>
            </a:r>
            <a:r>
              <a:rPr lang="en-US" i="1" dirty="0" smtClean="0">
                <a:latin typeface="Arial Narrow" pitchFamily="34" charset="0"/>
              </a:rPr>
              <a:t>Homeowner / Design-Builder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/>
              <a:t>Southeastern Pennsylvania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2000sf remodel +1500sf new 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b="1" dirty="0" smtClean="0"/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033" t="27694" r="40047" b="57019"/>
          <a:stretch>
            <a:fillRect/>
          </a:stretch>
        </p:blipFill>
        <p:spPr bwMode="auto">
          <a:xfrm>
            <a:off x="0" y="1905000"/>
            <a:ext cx="9067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6553200"/>
            <a:ext cx="46482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800" b="1" dirty="0" smtClean="0">
                <a:hlinkClick r:id="rId3"/>
              </a:rPr>
              <a:t>http://users.etown.edu/w/wunderjt/home_student_ARCHITECTURE_EGR343_2014.html</a:t>
            </a:r>
            <a:r>
              <a:rPr lang="en-US" sz="800" b="1" dirty="0" smtClean="0"/>
              <a:t> 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1200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      </a:t>
            </a:r>
            <a:endParaRPr lang="en-US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		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2015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err="1" smtClean="0"/>
              <a:t>Revit</a:t>
            </a:r>
            <a:r>
              <a:rPr lang="en-US" dirty="0" smtClean="0"/>
              <a:t>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2057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>
                <a:tab pos="3024188" algn="l"/>
              </a:tabLst>
              <a:defRPr/>
            </a:pPr>
            <a:r>
              <a:rPr lang="en-US" dirty="0" smtClean="0"/>
              <a:t>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b="1" dirty="0" smtClean="0"/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1033" t="45733" r="40047" b="37145"/>
          <a:stretch>
            <a:fillRect/>
          </a:stretch>
        </p:blipFill>
        <p:spPr bwMode="auto">
          <a:xfrm>
            <a:off x="1" y="1905000"/>
            <a:ext cx="9143999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95800" y="6553200"/>
            <a:ext cx="46482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800" b="1" dirty="0" smtClean="0">
                <a:hlinkClick r:id="rId3"/>
              </a:rPr>
              <a:t>http://users.etown.edu/w/wunderjt/home_student_ARCHITECTURE_EGR343_2014.html</a:t>
            </a:r>
            <a:endParaRPr lang="en-US" sz="1200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      </a:t>
            </a:r>
            <a:endParaRPr lang="en-US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		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2015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err="1" smtClean="0"/>
              <a:t>Revit</a:t>
            </a:r>
            <a:r>
              <a:rPr lang="en-US" dirty="0" smtClean="0"/>
              <a:t>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2057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>
                <a:tab pos="3024188" algn="l"/>
              </a:tabLst>
              <a:defRPr/>
            </a:pPr>
            <a:r>
              <a:rPr lang="en-US" dirty="0" smtClean="0"/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b="1" dirty="0" smtClean="0"/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2997" t="82235" r="11950" b="3716"/>
          <a:stretch>
            <a:fillRect/>
          </a:stretch>
        </p:blipFill>
        <p:spPr bwMode="auto">
          <a:xfrm>
            <a:off x="6172200" y="0"/>
            <a:ext cx="2819400" cy="210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791200" y="6477000"/>
            <a:ext cx="33528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800" b="1" dirty="0" smtClean="0">
                <a:hlinkClick r:id="rId3"/>
              </a:rPr>
              <a:t>http://users.etown.edu/w/wunderjt/To_Stakeholders.pdf</a:t>
            </a:r>
            <a:r>
              <a:rPr lang="en-US" sz="800" b="1" dirty="0" smtClean="0"/>
              <a:t> </a:t>
            </a:r>
            <a:r>
              <a:rPr lang="en-US" dirty="0" smtClean="0"/>
              <a:t>      </a:t>
            </a:r>
            <a:endParaRPr lang="en-US" b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/>
              <a:t>		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11033" t="65301" r="27002" b="3716"/>
          <a:stretch>
            <a:fillRect/>
          </a:stretch>
        </p:blipFill>
        <p:spPr bwMode="auto">
          <a:xfrm>
            <a:off x="0" y="20574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72997" t="70193" r="11348" b="17765"/>
          <a:stretch>
            <a:fillRect/>
          </a:stretch>
        </p:blipFill>
        <p:spPr bwMode="auto">
          <a:xfrm>
            <a:off x="3276600" y="105508"/>
            <a:ext cx="2895600" cy="178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ETOWN Architecture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2015</a:t>
            </a:r>
            <a:endParaRPr lang="en-US" i="1" dirty="0" smtClean="0">
              <a:latin typeface="Arial Narrow" pitchFamily="34" charset="0"/>
            </a:endParaRPr>
          </a:p>
          <a:p>
            <a:pPr lvl="0" indent="3651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err="1" smtClean="0"/>
              <a:t>Revit</a:t>
            </a:r>
            <a:r>
              <a:rPr lang="en-US" dirty="0" smtClean="0"/>
              <a:t> Software</a:t>
            </a: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R="0" lvl="0" indent="365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 smtClean="0"/>
              <a:t>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8610600" cy="1752600"/>
          </a:xfrm>
        </p:spPr>
        <p:txBody>
          <a:bodyPr>
            <a:normAutofit/>
          </a:bodyPr>
          <a:lstStyle/>
          <a:p>
            <a:pPr marR="0" lvl="0" algn="l">
              <a:spcBef>
                <a:spcPct val="0"/>
              </a:spcBef>
              <a:buClrTx/>
              <a:buSzTx/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EXTRA SLIDES ---------------</a:t>
            </a:r>
            <a:r>
              <a:rPr lang="en-US" sz="36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R="0" lvl="0" algn="l">
              <a:spcBef>
                <a:spcPct val="0"/>
              </a:spcBef>
              <a:buClrTx/>
              <a:buSzTx/>
              <a:defRPr/>
            </a:pPr>
            <a:endParaRPr lang="en-US" sz="3600" dirty="0" smtClean="0">
              <a:solidFill>
                <a:schemeClr val="tx1"/>
              </a:solidFill>
            </a:endParaRPr>
          </a:p>
          <a:p>
            <a:pPr marR="0" lvl="0" algn="l">
              <a:spcBef>
                <a:spcPct val="0"/>
              </a:spcBef>
              <a:buClrTx/>
              <a:buSzTx/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(Likely not shown in talk)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2209800"/>
            <a:ext cx="8001000" cy="25146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8610600" cy="1752600"/>
          </a:xfrm>
        </p:spPr>
        <p:txBody>
          <a:bodyPr>
            <a:normAutofit/>
          </a:bodyPr>
          <a:lstStyle/>
          <a:p>
            <a:pPr marR="0" lvl="0" algn="l">
              <a:spcBef>
                <a:spcPct val="0"/>
              </a:spcBef>
              <a:buClrTx/>
              <a:buSzTx/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JT Wunderlich PhD</a:t>
            </a:r>
          </a:p>
          <a:p>
            <a:pPr marR="0" lvl="0" algn="l">
              <a:spcBef>
                <a:spcPct val="0"/>
              </a:spcBef>
              <a:buClrTx/>
              <a:buSzTx/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 Architecture Portfolio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2209800"/>
            <a:ext cx="8001000" cy="25146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B.S.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Architectural Engineering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1984 (U. Texas, Austin)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M.Eng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Engineering Science 1992 (Penn State)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Ph.D. Electrical (&amp; Computer) Engineering 1994 (U. Delaware)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Plus two years (39 credits) of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Urban and Environmental Design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(U. California, San Diego)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Over ten years of 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Architecture experience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 Texas, California,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Pennsylvania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i="1" baseline="0" dirty="0" smtClean="0">
              <a:latin typeface="Arial Narrow" pitchFamily="34" charset="0"/>
            </a:endParaRPr>
          </a:p>
          <a:p>
            <a:pPr lvl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SEE </a:t>
            </a:r>
            <a:r>
              <a:rPr lang="en-US" sz="1400" i="1" dirty="0" smtClean="0">
                <a:latin typeface="Arial Narrow" pitchFamily="34" charset="0"/>
              </a:rPr>
              <a:t>FULL RESUME: </a:t>
            </a:r>
            <a:r>
              <a:rPr lang="en-US" sz="1400" i="1" dirty="0" smtClean="0">
                <a:latin typeface="Arial Narrow" pitchFamily="34" charset="0"/>
                <a:hlinkClick r:id="rId2"/>
              </a:rPr>
              <a:t>http://users.etown.edu/w/wunderjt/Wunderlich,JoeCV.pdf</a:t>
            </a:r>
            <a:r>
              <a:rPr lang="en-US" sz="1400" i="1" dirty="0" smtClean="0">
                <a:latin typeface="Arial Narrow" pitchFamily="34" charset="0"/>
              </a:rPr>
              <a:t> 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5334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marL="457200" indent="-457200">
              <a:buAutoNum type="alphaUcPeriod" startAt="4"/>
            </a:pPr>
            <a:r>
              <a:rPr lang="en-US" sz="2400" b="1" dirty="0" smtClean="0"/>
              <a:t>SUSTAINABILITY-RELATED SPACES</a:t>
            </a:r>
          </a:p>
          <a:p>
            <a:pPr marL="914400" lvl="1" indent="-457200"/>
            <a:endParaRPr lang="en-US" sz="1400" dirty="0" smtClean="0"/>
          </a:p>
          <a:p>
            <a:pPr marL="914400" lvl="1" indent="-457200"/>
            <a:r>
              <a:rPr lang="en-US" sz="1400" dirty="0" smtClean="0"/>
              <a:t>D.1    </a:t>
            </a:r>
            <a:r>
              <a:rPr lang="en-US" sz="1400" b="1" dirty="0" smtClean="0"/>
              <a:t>A</a:t>
            </a:r>
            <a:r>
              <a:rPr lang="en-US" sz="1400" dirty="0" smtClean="0"/>
              <a:t>rt Studios</a:t>
            </a:r>
          </a:p>
          <a:p>
            <a:pPr lvl="1"/>
            <a:r>
              <a:rPr lang="en-US" sz="1400" dirty="0" smtClean="0"/>
              <a:t>D.2    </a:t>
            </a:r>
            <a:r>
              <a:rPr lang="en-US" sz="1400" b="1" dirty="0" smtClean="0"/>
              <a:t>A</a:t>
            </a:r>
            <a:r>
              <a:rPr lang="en-US" sz="1400" dirty="0" smtClean="0"/>
              <a:t>rchitectural Computer Servers (virtual green architectures and towns) </a:t>
            </a:r>
          </a:p>
          <a:p>
            <a:pPr lvl="1"/>
            <a:r>
              <a:rPr lang="en-US" sz="1400" dirty="0" smtClean="0"/>
              <a:t>D.3    </a:t>
            </a:r>
            <a:r>
              <a:rPr lang="en-US" sz="1400" b="1" dirty="0" smtClean="0"/>
              <a:t>B</a:t>
            </a:r>
            <a:r>
              <a:rPr lang="en-US" sz="1400" dirty="0" smtClean="0"/>
              <a:t>iology Environmental Science Labs</a:t>
            </a:r>
          </a:p>
          <a:p>
            <a:pPr lvl="1"/>
            <a:r>
              <a:rPr lang="en-US" sz="1400" dirty="0" smtClean="0"/>
              <a:t>D.4    </a:t>
            </a:r>
            <a:r>
              <a:rPr lang="en-US" sz="1400" b="1" dirty="0" smtClean="0"/>
              <a:t>C</a:t>
            </a:r>
            <a:r>
              <a:rPr lang="en-US" sz="1400" dirty="0" smtClean="0"/>
              <a:t>ampus (Lake, wetlands, much farmland across from quads, </a:t>
            </a:r>
          </a:p>
          <a:p>
            <a:pPr lvl="1"/>
            <a:r>
              <a:rPr lang="en-US" sz="1400" dirty="0" smtClean="0"/>
              <a:t>                         organic garden – 300 pounds per year harvested, etc)</a:t>
            </a:r>
          </a:p>
          <a:p>
            <a:pPr lvl="1"/>
            <a:r>
              <a:rPr lang="en-US" sz="1400" dirty="0" smtClean="0"/>
              <a:t>D.5    </a:t>
            </a:r>
            <a:r>
              <a:rPr lang="en-US" sz="1400" b="1" dirty="0" smtClean="0"/>
              <a:t>E</a:t>
            </a:r>
            <a:r>
              <a:rPr lang="en-US" sz="1400" dirty="0" smtClean="0"/>
              <a:t>ducation Department classrooms and labs</a:t>
            </a:r>
          </a:p>
          <a:p>
            <a:pPr lvl="1"/>
            <a:r>
              <a:rPr lang="en-US" sz="1400" dirty="0" smtClean="0"/>
              <a:t>D.6    </a:t>
            </a:r>
            <a:r>
              <a:rPr lang="en-US" sz="1400" b="1" dirty="0" smtClean="0"/>
              <a:t>E</a:t>
            </a:r>
            <a:r>
              <a:rPr lang="en-US" sz="1400" dirty="0" smtClean="0"/>
              <a:t>ngineering Environmental Engineering Research Lab</a:t>
            </a:r>
          </a:p>
          <a:p>
            <a:pPr lvl="1"/>
            <a:r>
              <a:rPr lang="en-US" sz="1400" dirty="0" smtClean="0"/>
              <a:t>D.6    </a:t>
            </a:r>
            <a:r>
              <a:rPr lang="en-US" sz="1400" b="1" dirty="0" smtClean="0"/>
              <a:t>E</a:t>
            </a:r>
            <a:r>
              <a:rPr lang="en-US" sz="1400" dirty="0" smtClean="0"/>
              <a:t>ngineering Fabrication Lab </a:t>
            </a:r>
          </a:p>
          <a:p>
            <a:pPr lvl="1"/>
            <a:r>
              <a:rPr lang="en-US" sz="1400" dirty="0" smtClean="0"/>
              <a:t>D.7    </a:t>
            </a:r>
            <a:r>
              <a:rPr lang="en-US" sz="1400" b="1" dirty="0" smtClean="0"/>
              <a:t>E</a:t>
            </a:r>
            <a:r>
              <a:rPr lang="en-US" sz="1400" dirty="0" smtClean="0"/>
              <a:t>ngineering Geosciences Lab/Studio </a:t>
            </a:r>
          </a:p>
          <a:p>
            <a:pPr lvl="1"/>
            <a:r>
              <a:rPr lang="en-US" sz="1400" dirty="0" smtClean="0"/>
              <a:t>D.8    </a:t>
            </a:r>
            <a:r>
              <a:rPr lang="en-US" sz="1400" b="1" dirty="0" smtClean="0"/>
              <a:t>E</a:t>
            </a:r>
            <a:r>
              <a:rPr lang="en-US" sz="1400" dirty="0" smtClean="0"/>
              <a:t>ngineering </a:t>
            </a:r>
            <a:r>
              <a:rPr lang="en-US" sz="1400" u="sng" dirty="0" smtClean="0">
                <a:hlinkClick r:id="rId2"/>
              </a:rPr>
              <a:t>Design &amp; Technology-Transfer</a:t>
            </a:r>
            <a:r>
              <a:rPr lang="en-US" sz="1400" dirty="0" smtClean="0"/>
              <a:t> Studio </a:t>
            </a:r>
          </a:p>
          <a:p>
            <a:pPr lvl="1"/>
            <a:r>
              <a:rPr lang="en-US" sz="1400" dirty="0" smtClean="0"/>
              <a:t>D.9    </a:t>
            </a:r>
            <a:r>
              <a:rPr lang="en-US" sz="1400" b="1" dirty="0" smtClean="0"/>
              <a:t>E</a:t>
            </a:r>
            <a:r>
              <a:rPr lang="en-US" sz="1400" dirty="0" smtClean="0"/>
              <a:t>ngineering Solar Cabin and Sustainability-electronics Lab </a:t>
            </a:r>
          </a:p>
          <a:p>
            <a:pPr lvl="1"/>
            <a:r>
              <a:rPr lang="en-US" sz="1400" dirty="0" smtClean="0"/>
              <a:t>D.9.   </a:t>
            </a:r>
            <a:r>
              <a:rPr lang="en-US" sz="1400" b="1" dirty="0" smtClean="0"/>
              <a:t>M</a:t>
            </a:r>
            <a:r>
              <a:rPr lang="en-US" sz="1400" dirty="0" smtClean="0"/>
              <a:t>ath Computer lab (E368).</a:t>
            </a:r>
          </a:p>
          <a:p>
            <a:pPr lvl="1"/>
            <a:r>
              <a:rPr lang="en-US" sz="1400" dirty="0" smtClean="0"/>
              <a:t>             - Has </a:t>
            </a:r>
            <a:r>
              <a:rPr lang="en-US" sz="1400" dirty="0" err="1" smtClean="0"/>
              <a:t>ArcGis</a:t>
            </a:r>
            <a:r>
              <a:rPr lang="en-US" sz="1400" dirty="0" smtClean="0"/>
              <a:t> geographic information system (GIS) software</a:t>
            </a:r>
          </a:p>
          <a:p>
            <a:pPr lvl="1"/>
            <a:r>
              <a:rPr lang="en-US" sz="1400" dirty="0" smtClean="0"/>
              <a:t>D.10  </a:t>
            </a:r>
            <a:r>
              <a:rPr lang="en-US" sz="1400" b="1" dirty="0" smtClean="0"/>
              <a:t>P</a:t>
            </a:r>
            <a:r>
              <a:rPr lang="en-US" sz="1400" dirty="0" smtClean="0"/>
              <a:t>olitical Science spaces</a:t>
            </a:r>
          </a:p>
          <a:p>
            <a:pPr lvl="1"/>
            <a:r>
              <a:rPr lang="en-US" sz="1400" dirty="0" smtClean="0"/>
              <a:t>D.11  </a:t>
            </a:r>
            <a:r>
              <a:rPr lang="en-US" sz="1400" b="1" dirty="0" smtClean="0"/>
              <a:t>R</a:t>
            </a:r>
            <a:r>
              <a:rPr lang="en-US" sz="1400" dirty="0" smtClean="0"/>
              <a:t>eligious Studies – Young Center</a:t>
            </a:r>
            <a:r>
              <a:rPr lang="en-US" sz="1400" b="1" dirty="0" smtClean="0"/>
              <a:t> </a:t>
            </a:r>
            <a:endParaRPr lang="en-US" sz="1400" dirty="0" smtClean="0"/>
          </a:p>
          <a:p>
            <a:pPr lvl="1"/>
            <a:r>
              <a:rPr lang="en-US" sz="1400" dirty="0" smtClean="0"/>
              <a:t>D.12  </a:t>
            </a:r>
            <a:r>
              <a:rPr lang="en-US" sz="1400" b="1" dirty="0" smtClean="0"/>
              <a:t>S</a:t>
            </a:r>
            <a:r>
              <a:rPr lang="en-US" sz="1400" dirty="0" smtClean="0"/>
              <a:t>ociology and Anthropology spaces</a:t>
            </a:r>
          </a:p>
          <a:p>
            <a:pPr lvl="1"/>
            <a:r>
              <a:rPr lang="en-US" sz="1400" dirty="0" smtClean="0"/>
              <a:t>   </a:t>
            </a:r>
          </a:p>
          <a:p>
            <a:pPr lvl="1"/>
            <a:r>
              <a:rPr lang="en-US" sz="1400" dirty="0" smtClean="0"/>
              <a:t>          OFF-CAMPUS:</a:t>
            </a:r>
            <a:r>
              <a:rPr lang="en-US" sz="1400" i="1" dirty="0" smtClean="0"/>
              <a:t> We have use of Lancaster County Conservancy preserves for</a:t>
            </a:r>
          </a:p>
          <a:p>
            <a:pPr lvl="1"/>
            <a:r>
              <a:rPr lang="en-US" sz="1400" i="1" dirty="0" smtClean="0"/>
              <a:t>                                 research &amp; student projects. Closest one 3 miles away</a:t>
            </a:r>
            <a:endParaRPr lang="en-US" sz="1400" dirty="0" smtClean="0"/>
          </a:p>
          <a:p>
            <a:pPr marL="457200" indent="-457200">
              <a:buAutoNum type="alphaUcPeriod" startAt="2"/>
            </a:pP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0"/>
            <a:ext cx="8915400" cy="5334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JT Wunderlich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baseline="0" dirty="0" smtClean="0">
                <a:latin typeface="+mj-lt"/>
                <a:ea typeface="+mj-ea"/>
                <a:cs typeface="+mj-cs"/>
              </a:rPr>
              <a:t>Portfolio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381000"/>
            <a:ext cx="8915400" cy="6477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</a:rPr>
              <a:t>*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1971-1975</a:t>
            </a:r>
            <a:r>
              <a:rPr lang="en-US" dirty="0" smtClean="0">
                <a:latin typeface="Arial Narrow" pitchFamily="34" charset="0"/>
              </a:rPr>
              <a:t>: </a:t>
            </a:r>
            <a:r>
              <a:rPr lang="en-US" b="1" dirty="0" smtClean="0">
                <a:latin typeface="Arial Narrow" pitchFamily="34" charset="0"/>
              </a:rPr>
              <a:t>24 balsawood buildings</a:t>
            </a:r>
            <a:r>
              <a:rPr lang="en-US" dirty="0" smtClean="0">
                <a:latin typeface="Arial Narrow" pitchFamily="34" charset="0"/>
              </a:rPr>
              <a:t>, model railroading hobby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         (displayed in private grade school and public junior high) </a:t>
            </a:r>
            <a:r>
              <a:rPr lang="en-US" i="1" dirty="0" smtClean="0">
                <a:latin typeface="Arial Narrow" pitchFamily="34" charset="0"/>
              </a:rPr>
              <a:t>ages 10-14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</a:rPr>
              <a:t>* </a:t>
            </a:r>
            <a:r>
              <a:rPr kumimoji="0" lang="en-US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1977: </a:t>
            </a:r>
            <a:r>
              <a:rPr lang="en-US" b="1" dirty="0" smtClean="0">
                <a:latin typeface="Arial Narrow" pitchFamily="34" charset="0"/>
              </a:rPr>
              <a:t>3</a:t>
            </a:r>
            <a:r>
              <a:rPr lang="en-US" b="1" baseline="30000" dirty="0" smtClean="0">
                <a:latin typeface="Arial Narrow" pitchFamily="34" charset="0"/>
              </a:rPr>
              <a:t>rd</a:t>
            </a:r>
            <a:r>
              <a:rPr lang="en-US" b="1" dirty="0" smtClean="0">
                <a:latin typeface="Arial Narrow" pitchFamily="34" charset="0"/>
              </a:rPr>
              <a:t> Prize, Philadelphia Municipal Building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       (state-wide architectural design competition) </a:t>
            </a:r>
            <a:r>
              <a:rPr lang="en-US" i="1" dirty="0" smtClean="0">
                <a:latin typeface="Arial Narrow" pitchFamily="34" charset="0"/>
              </a:rPr>
              <a:t>age 16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1980: </a:t>
            </a:r>
            <a:r>
              <a:rPr lang="en-US" b="1" dirty="0" smtClean="0">
                <a:latin typeface="Arial Narrow" pitchFamily="34" charset="0"/>
              </a:rPr>
              <a:t>1</a:t>
            </a:r>
            <a:r>
              <a:rPr lang="en-US" b="1" baseline="30000" dirty="0" smtClean="0">
                <a:latin typeface="Arial Narrow" pitchFamily="34" charset="0"/>
              </a:rPr>
              <a:t>st</a:t>
            </a:r>
            <a:r>
              <a:rPr lang="en-US" b="1" dirty="0" smtClean="0">
                <a:latin typeface="Arial Narrow" pitchFamily="34" charset="0"/>
              </a:rPr>
              <a:t> Prize, paper column &amp; bridge contest</a:t>
            </a:r>
            <a:r>
              <a:rPr lang="en-US" dirty="0" smtClean="0">
                <a:latin typeface="Arial Narrow" pitchFamily="34" charset="0"/>
              </a:rPr>
              <a:t>, Penn State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i="1" dirty="0" smtClean="0">
                <a:latin typeface="Arial Narrow" pitchFamily="34" charset="0"/>
              </a:rPr>
              <a:t>(column held 33 bricks, a University record)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1981: </a:t>
            </a:r>
            <a:r>
              <a:rPr lang="en-US" b="1" dirty="0" smtClean="0">
                <a:latin typeface="Arial Narrow" pitchFamily="34" charset="0"/>
              </a:rPr>
              <a:t>2</a:t>
            </a:r>
            <a:r>
              <a:rPr lang="en-US" b="1" baseline="30000" dirty="0" smtClean="0">
                <a:latin typeface="Arial Narrow" pitchFamily="34" charset="0"/>
              </a:rPr>
              <a:t>nd</a:t>
            </a:r>
            <a:r>
              <a:rPr lang="en-US" b="1" dirty="0" smtClean="0">
                <a:latin typeface="Arial Narrow" pitchFamily="34" charset="0"/>
              </a:rPr>
              <a:t> prize, Modular Lunar Buildings design</a:t>
            </a:r>
            <a:r>
              <a:rPr lang="en-US" dirty="0" smtClean="0">
                <a:latin typeface="Arial Narrow" pitchFamily="34" charset="0"/>
              </a:rPr>
              <a:t>, Penn State (US Steel sponsored competition)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dirty="0" smtClean="0">
                <a:latin typeface="Arial Narrow" pitchFamily="34" charset="0"/>
              </a:rPr>
              <a:t>1981: </a:t>
            </a:r>
            <a:r>
              <a:rPr lang="en-US" b="1" dirty="0" smtClean="0">
                <a:latin typeface="Arial Narrow" pitchFamily="34" charset="0"/>
              </a:rPr>
              <a:t>Arts Interest House Design</a:t>
            </a:r>
            <a:r>
              <a:rPr lang="en-US" dirty="0" smtClean="0">
                <a:latin typeface="Arial Narrow" pitchFamily="34" charset="0"/>
              </a:rPr>
              <a:t>, Ink-on-Mylar drawings (Penn State Architecture Design Studio III)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dirty="0" smtClean="0">
                <a:latin typeface="Arial Narrow" pitchFamily="34" charset="0"/>
              </a:rPr>
              <a:t>1981: </a:t>
            </a:r>
            <a:r>
              <a:rPr lang="en-US" b="1" dirty="0" smtClean="0">
                <a:latin typeface="Arial Narrow" pitchFamily="34" charset="0"/>
              </a:rPr>
              <a:t>Office Building Design &amp; Engineering </a:t>
            </a:r>
            <a:r>
              <a:rPr lang="en-US" dirty="0" smtClean="0">
                <a:latin typeface="Arial Narrow" pitchFamily="34" charset="0"/>
              </a:rPr>
              <a:t>(Penn State Working Drawings course)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dirty="0" smtClean="0">
                <a:latin typeface="Arial Narrow" pitchFamily="34" charset="0"/>
              </a:rPr>
              <a:t>1981,82: </a:t>
            </a:r>
            <a:r>
              <a:rPr lang="en-US" b="1" dirty="0" smtClean="0">
                <a:latin typeface="Arial Narrow" pitchFamily="34" charset="0"/>
              </a:rPr>
              <a:t>Design/Builder</a:t>
            </a:r>
            <a:r>
              <a:rPr lang="en-US" dirty="0" smtClean="0">
                <a:latin typeface="Arial Narrow" pitchFamily="34" charset="0"/>
              </a:rPr>
              <a:t>, many small remodels, State College PA  (two intermittent employees)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dirty="0" smtClean="0">
                <a:latin typeface="Arial Narrow" pitchFamily="34" charset="0"/>
              </a:rPr>
              <a:t>1982-84: </a:t>
            </a:r>
            <a:r>
              <a:rPr lang="en-US" b="1" dirty="0" smtClean="0">
                <a:latin typeface="Arial Narrow" pitchFamily="34" charset="0"/>
              </a:rPr>
              <a:t>Owner, Construction Estimating business</a:t>
            </a:r>
            <a:r>
              <a:rPr lang="en-US" dirty="0" smtClean="0">
                <a:latin typeface="Arial Narrow" pitchFamily="34" charset="0"/>
              </a:rPr>
              <a:t>, Austin TX</a:t>
            </a:r>
            <a:endParaRPr lang="en-US" sz="1600" i="1" dirty="0" smtClean="0">
              <a:latin typeface="Arial Narrow" pitchFamily="34" charset="0"/>
            </a:endParaRP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(negotiated contracts with contractors for computer-generated quantity estimates)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1984: </a:t>
            </a:r>
            <a:r>
              <a:rPr lang="en-US" b="1" dirty="0" smtClean="0">
                <a:latin typeface="Arial Narrow" pitchFamily="34" charset="0"/>
              </a:rPr>
              <a:t>BS Architectural Engineering, University of Texas at Austin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dirty="0" smtClean="0">
                <a:latin typeface="Arial Narrow" pitchFamily="34" charset="0"/>
              </a:rPr>
              <a:t>1984,85: </a:t>
            </a:r>
            <a:r>
              <a:rPr lang="en-US" b="1" dirty="0" smtClean="0">
                <a:latin typeface="Arial Narrow" pitchFamily="34" charset="0"/>
              </a:rPr>
              <a:t>Project-Manager/Designer</a:t>
            </a:r>
            <a:r>
              <a:rPr lang="en-US" dirty="0" smtClean="0">
                <a:latin typeface="Arial Narrow" pitchFamily="34" charset="0"/>
              </a:rPr>
              <a:t>, West Lake Oaks office complex, thirteen buildings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</a:t>
            </a:r>
            <a:r>
              <a:rPr lang="en-US" dirty="0" err="1" smtClean="0">
                <a:latin typeface="Arial Narrow" pitchFamily="34" charset="0"/>
              </a:rPr>
              <a:t>Doerring</a:t>
            </a:r>
            <a:r>
              <a:rPr lang="en-US" dirty="0" smtClean="0">
                <a:latin typeface="Arial Narrow" pitchFamily="34" charset="0"/>
              </a:rPr>
              <a:t> Development Corporation, Austin TX (Design/Build/Development company)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(worked under Registered Architect, two buildings had IBM/360 raised-floor computer rooms)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dirty="0" smtClean="0">
                <a:latin typeface="Arial Narrow" pitchFamily="34" charset="0"/>
              </a:rPr>
              <a:t>1985,86: </a:t>
            </a:r>
            <a:r>
              <a:rPr lang="en-US" b="1" dirty="0" smtClean="0">
                <a:latin typeface="Arial Narrow" pitchFamily="34" charset="0"/>
              </a:rPr>
              <a:t>Director of Projects/Designer</a:t>
            </a:r>
            <a:r>
              <a:rPr lang="en-US" dirty="0" smtClean="0">
                <a:latin typeface="Arial Narrow" pitchFamily="34" charset="0"/>
              </a:rPr>
              <a:t>, 100,000sf hi-tech “Cornerstone” office complex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 JDC inc, La Jolla CA </a:t>
            </a:r>
            <a:r>
              <a:rPr lang="en-US" i="1" dirty="0" smtClean="0">
                <a:latin typeface="Arial Narrow" pitchFamily="34" charset="0"/>
              </a:rPr>
              <a:t>(Developer)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           (Project nominated for San Diego “Orchid” award)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dirty="0" smtClean="0">
                <a:latin typeface="Arial Narrow" pitchFamily="34" charset="0"/>
              </a:rPr>
              <a:t>   1986: </a:t>
            </a:r>
            <a:r>
              <a:rPr lang="en-US" b="1" dirty="0" smtClean="0">
                <a:latin typeface="Arial Narrow" pitchFamily="34" charset="0"/>
              </a:rPr>
              <a:t>Designer</a:t>
            </a:r>
            <a:r>
              <a:rPr lang="en-US" dirty="0" smtClean="0">
                <a:latin typeface="Arial Narrow" pitchFamily="34" charset="0"/>
              </a:rPr>
              <a:t>, Del Mar CA upper-story addition, ocean-view</a:t>
            </a:r>
            <a:endParaRPr lang="en-US" sz="1400" i="1" dirty="0" smtClean="0">
              <a:latin typeface="Arial Narrow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rial Narrow" pitchFamily="34" charset="0"/>
            </a:endParaRPr>
          </a:p>
          <a:p>
            <a:pPr marL="790956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0" y="0"/>
            <a:ext cx="2438400" cy="381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*  </a:t>
            </a: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=  exhibited in this portfolio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0"/>
            <a:ext cx="8915400" cy="6858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JT Wunderlich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Architecture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baseline="0" dirty="0" smtClean="0">
                <a:latin typeface="+mj-lt"/>
                <a:ea typeface="+mj-ea"/>
                <a:cs typeface="+mj-cs"/>
              </a:rPr>
              <a:t>Portfolio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609600"/>
            <a:ext cx="8839200" cy="7772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14300" indent="-1143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sz="1600" dirty="0" smtClean="0">
                <a:latin typeface="Arial Narrow" pitchFamily="34" charset="0"/>
              </a:rPr>
              <a:t>1986,87: </a:t>
            </a:r>
            <a:r>
              <a:rPr lang="en-US" sz="1600" b="1" dirty="0" smtClean="0">
                <a:latin typeface="Arial Narrow" pitchFamily="34" charset="0"/>
              </a:rPr>
              <a:t>39 credits in Urban &amp; Environmental Design, University of California San Diego (</a:t>
            </a:r>
            <a:r>
              <a:rPr lang="en-US" sz="1600" b="1" dirty="0" err="1" smtClean="0">
                <a:latin typeface="Arial Narrow" pitchFamily="34" charset="0"/>
              </a:rPr>
              <a:t>UCSD</a:t>
            </a:r>
            <a:r>
              <a:rPr lang="en-US" sz="1600" b="1" dirty="0" smtClean="0">
                <a:latin typeface="Arial Narrow" pitchFamily="34" charset="0"/>
              </a:rPr>
              <a:t>)</a:t>
            </a:r>
          </a:p>
          <a:p>
            <a:pPr marL="114300" indent="-11430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latin typeface="Arial Narrow" pitchFamily="34" charset="0"/>
              </a:rPr>
              <a:t>             </a:t>
            </a:r>
            <a:r>
              <a:rPr lang="en-US" sz="1600" dirty="0" smtClean="0">
                <a:latin typeface="Arial Narrow" pitchFamily="34" charset="0"/>
              </a:rPr>
              <a:t>(2</a:t>
            </a:r>
            <a:r>
              <a:rPr lang="en-US" sz="1600" baseline="30000" dirty="0" smtClean="0">
                <a:latin typeface="Arial Narrow" pitchFamily="34" charset="0"/>
              </a:rPr>
              <a:t>nd</a:t>
            </a:r>
            <a:r>
              <a:rPr lang="en-US" sz="1600" dirty="0" smtClean="0">
                <a:latin typeface="Arial Narrow" pitchFamily="34" charset="0"/>
              </a:rPr>
              <a:t> BS program) – </a:t>
            </a:r>
            <a:r>
              <a:rPr lang="en-US" sz="1600" i="1" dirty="0" smtClean="0">
                <a:solidFill>
                  <a:srgbClr val="00B050"/>
                </a:solidFill>
                <a:latin typeface="Arial Narrow" pitchFamily="34" charset="0"/>
              </a:rPr>
              <a:t>3 exhibits</a:t>
            </a:r>
            <a:r>
              <a:rPr lang="en-US" sz="1600" b="1" i="1" dirty="0" smtClean="0">
                <a:solidFill>
                  <a:srgbClr val="00B050"/>
                </a:solidFill>
                <a:latin typeface="Arial Narrow" pitchFamily="34" charset="0"/>
              </a:rPr>
              <a:t>: </a:t>
            </a:r>
            <a:r>
              <a:rPr lang="en-US" sz="1600" b="1" dirty="0" smtClean="0">
                <a:latin typeface="Arial Narrow" pitchFamily="34" charset="0"/>
              </a:rPr>
              <a:t>Campus Design, La Jolla Development, City Design Theory paper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1986,87: </a:t>
            </a:r>
            <a:r>
              <a:rPr lang="en-US" sz="1600" b="1" dirty="0" smtClean="0">
                <a:latin typeface="Arial Narrow" pitchFamily="34" charset="0"/>
              </a:rPr>
              <a:t>Urban Planner</a:t>
            </a:r>
            <a:r>
              <a:rPr lang="en-US" sz="1600" dirty="0" smtClean="0">
                <a:latin typeface="Arial Narrow" pitchFamily="34" charset="0"/>
              </a:rPr>
              <a:t>, San Diego County Local Agency Formation Commission (3/4-time)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1987: </a:t>
            </a:r>
            <a:r>
              <a:rPr lang="en-US" sz="1600" b="1" dirty="0" smtClean="0">
                <a:latin typeface="Arial Narrow" pitchFamily="34" charset="0"/>
              </a:rPr>
              <a:t>Design/Builder</a:t>
            </a:r>
            <a:r>
              <a:rPr lang="en-US" sz="1600" dirty="0" smtClean="0">
                <a:latin typeface="Arial Narrow" pitchFamily="34" charset="0"/>
              </a:rPr>
              <a:t>, 1000sf </a:t>
            </a:r>
            <a:r>
              <a:rPr lang="en-US" sz="1600" dirty="0" err="1" smtClean="0">
                <a:latin typeface="Arial Narrow" pitchFamily="34" charset="0"/>
              </a:rPr>
              <a:t>Calivita</a:t>
            </a:r>
            <a:r>
              <a:rPr lang="en-US" sz="1600" dirty="0" smtClean="0">
                <a:latin typeface="Arial Narrow" pitchFamily="34" charset="0"/>
              </a:rPr>
              <a:t> House remodel, San Diego CA</a:t>
            </a:r>
          </a:p>
          <a:p>
            <a:pPr marL="695325" indent="-7048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1987,88: </a:t>
            </a:r>
            <a:r>
              <a:rPr lang="en-US" sz="1600" b="1" dirty="0" smtClean="0">
                <a:latin typeface="Arial Narrow" pitchFamily="34" charset="0"/>
              </a:rPr>
              <a:t>Architectural Engineer</a:t>
            </a:r>
            <a:r>
              <a:rPr lang="en-US" sz="1600" dirty="0" smtClean="0">
                <a:latin typeface="Arial Narrow" pitchFamily="34" charset="0"/>
              </a:rPr>
              <a:t>, Lead-Designer for San Francisco Bay Area </a:t>
            </a:r>
          </a:p>
          <a:p>
            <a:pPr marL="695325" indent="-7048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dirty="0" smtClean="0">
                <a:latin typeface="Arial Narrow" pitchFamily="34" charset="0"/>
              </a:rPr>
              <a:t>                  PSI inc, Lafayette CA, </a:t>
            </a:r>
            <a:r>
              <a:rPr lang="en-US" sz="1600" i="1" dirty="0" smtClean="0">
                <a:latin typeface="Arial Narrow" pitchFamily="34" charset="0"/>
              </a:rPr>
              <a:t>formerly Hall-</a:t>
            </a:r>
            <a:r>
              <a:rPr lang="en-US" sz="1600" i="1" dirty="0" err="1" smtClean="0">
                <a:latin typeface="Arial Narrow" pitchFamily="34" charset="0"/>
              </a:rPr>
              <a:t>Kimbell</a:t>
            </a:r>
            <a:r>
              <a:rPr lang="en-US" sz="1600" i="1" dirty="0" smtClean="0">
                <a:latin typeface="Arial Narrow" pitchFamily="34" charset="0"/>
              </a:rPr>
              <a:t> (Headquarters in Lawrence KS)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1989,90: </a:t>
            </a:r>
            <a:r>
              <a:rPr lang="en-US" sz="1600" b="1" dirty="0" smtClean="0">
                <a:latin typeface="Arial Narrow" pitchFamily="34" charset="0"/>
              </a:rPr>
              <a:t>Design/Builder,</a:t>
            </a:r>
            <a:r>
              <a:rPr lang="en-US" sz="1600" dirty="0" smtClean="0">
                <a:latin typeface="Arial Narrow" pitchFamily="34" charset="0"/>
              </a:rPr>
              <a:t> 1500sf School Lane remodel, Wayne PA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1990: </a:t>
            </a:r>
            <a:r>
              <a:rPr lang="en-US" sz="1600" b="1" dirty="0" smtClean="0">
                <a:latin typeface="Arial Narrow" pitchFamily="34" charset="0"/>
              </a:rPr>
              <a:t>Hobbyist</a:t>
            </a:r>
            <a:r>
              <a:rPr lang="en-US" sz="1600" dirty="0" smtClean="0">
                <a:latin typeface="Arial Narrow" pitchFamily="34" charset="0"/>
              </a:rPr>
              <a:t>, Scale model of brother’s house; Doll house for children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dirty="0" smtClean="0">
                <a:latin typeface="Arial Narrow" pitchFamily="34" charset="0"/>
              </a:rPr>
              <a:t>   1991: </a:t>
            </a:r>
            <a:r>
              <a:rPr lang="en-US" sz="1600" b="1" dirty="0" smtClean="0">
                <a:latin typeface="Arial Narrow" pitchFamily="34" charset="0"/>
              </a:rPr>
              <a:t>Design/Builder, </a:t>
            </a:r>
            <a:r>
              <a:rPr lang="en-US" sz="1600" dirty="0" smtClean="0">
                <a:latin typeface="Arial Narrow" pitchFamily="34" charset="0"/>
              </a:rPr>
              <a:t>1000sf Chen remodel, Ambler PA (including </a:t>
            </a:r>
            <a:r>
              <a:rPr lang="en-US" sz="1600" dirty="0" err="1" smtClean="0">
                <a:latin typeface="Arial Narrow" pitchFamily="34" charset="0"/>
              </a:rPr>
              <a:t>rec</a:t>
            </a:r>
            <a:r>
              <a:rPr lang="en-US" sz="1600" dirty="0" smtClean="0">
                <a:latin typeface="Arial Narrow" pitchFamily="34" charset="0"/>
              </a:rPr>
              <a:t>-room, bar, cabinetry)</a:t>
            </a:r>
          </a:p>
          <a:p>
            <a:pPr marL="504825" indent="-514350">
              <a:spcBef>
                <a:spcPct val="20000"/>
              </a:spcBef>
              <a:buClr>
                <a:schemeClr val="accent1"/>
              </a:buClr>
              <a:buSzPct val="90000"/>
              <a:tabLst>
                <a:tab pos="114300" algn="l"/>
                <a:tab pos="171450" algn="l"/>
                <a:tab pos="228600" algn="l"/>
                <a:tab pos="285750" algn="l"/>
              </a:tabLst>
              <a:defRPr/>
            </a:pPr>
            <a:r>
              <a:rPr lang="en-US" sz="1600" dirty="0" smtClean="0">
                <a:latin typeface="Arial Narrow" pitchFamily="34" charset="0"/>
              </a:rPr>
              <a:t>   2000: </a:t>
            </a:r>
            <a:r>
              <a:rPr lang="en-US" sz="1600" b="1" dirty="0" smtClean="0">
                <a:latin typeface="Arial Narrow" pitchFamily="34" charset="0"/>
              </a:rPr>
              <a:t>Member, planning committee </a:t>
            </a:r>
            <a:r>
              <a:rPr lang="en-US" sz="1600" dirty="0" smtClean="0">
                <a:latin typeface="Arial Narrow" pitchFamily="34" charset="0"/>
              </a:rPr>
              <a:t>for new $12M Elizabethtown College Student Center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2002-present: </a:t>
            </a:r>
            <a:r>
              <a:rPr lang="en-US" sz="1600" b="1" dirty="0" smtClean="0">
                <a:latin typeface="Arial Narrow" pitchFamily="34" charset="0"/>
              </a:rPr>
              <a:t>Design/Builder, </a:t>
            </a:r>
            <a:r>
              <a:rPr lang="en-US" sz="1600" dirty="0" smtClean="0">
                <a:latin typeface="Arial Narrow" pitchFamily="34" charset="0"/>
              </a:rPr>
              <a:t>2000sf remodel + 1500sf new, Manheim PA (personal </a:t>
            </a:r>
            <a:r>
              <a:rPr lang="en-US" sz="1600" dirty="0" err="1" smtClean="0">
                <a:latin typeface="Arial Narrow" pitchFamily="34" charset="0"/>
              </a:rPr>
              <a:t>farmette</a:t>
            </a:r>
            <a:r>
              <a:rPr lang="en-US" sz="1600" dirty="0" smtClean="0">
                <a:latin typeface="Arial Narrow" pitchFamily="34" charset="0"/>
              </a:rPr>
              <a:t>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2004: </a:t>
            </a:r>
            <a:r>
              <a:rPr lang="en-US" sz="1600" b="1" dirty="0" smtClean="0">
                <a:latin typeface="Arial Narrow" pitchFamily="34" charset="0"/>
              </a:rPr>
              <a:t>Wrote Spec’s for </a:t>
            </a:r>
            <a:r>
              <a:rPr lang="en-US" sz="1600" b="1" dirty="0" smtClean="0">
                <a:latin typeface="Arial Narrow" pitchFamily="34" charset="0"/>
                <a:hlinkClick r:id="rId2"/>
              </a:rPr>
              <a:t>Design &amp; Technology-Transfer Studio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i="1" dirty="0" smtClean="0">
                <a:latin typeface="Arial Narrow" pitchFamily="34" charset="0"/>
              </a:rPr>
              <a:t>(formerly Robotics &amp; Machine Intelligence Lab )</a:t>
            </a: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2004,2008,2009,2011,2014: </a:t>
            </a:r>
            <a:r>
              <a:rPr lang="en-US" sz="1600" b="1" dirty="0" smtClean="0">
                <a:latin typeface="Arial Narrow" pitchFamily="34" charset="0"/>
              </a:rPr>
              <a:t>Studied Italian Architecture </a:t>
            </a:r>
            <a:r>
              <a:rPr lang="en-US" sz="1600" dirty="0" smtClean="0">
                <a:latin typeface="Arial Narrow" pitchFamily="34" charset="0"/>
              </a:rPr>
              <a:t>while presenting and teaching in Italy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2010-13: </a:t>
            </a:r>
            <a:r>
              <a:rPr lang="en-US" sz="1600" b="1" dirty="0" smtClean="0">
                <a:latin typeface="Arial Narrow" pitchFamily="34" charset="0"/>
              </a:rPr>
              <a:t>Created</a:t>
            </a:r>
            <a:r>
              <a:rPr lang="en-US" sz="1600" dirty="0" smtClean="0">
                <a:latin typeface="Arial Narrow" pitchFamily="34" charset="0"/>
              </a:rPr>
              <a:t> </a:t>
            </a:r>
            <a:r>
              <a:rPr lang="en-US" sz="1600" b="1" dirty="0" smtClean="0">
                <a:latin typeface="Arial Narrow" pitchFamily="34" charset="0"/>
                <a:hlinkClick r:id="rId3"/>
              </a:rPr>
              <a:t>Architectural computer servers </a:t>
            </a:r>
            <a:r>
              <a:rPr lang="en-US" sz="1600" dirty="0" smtClean="0">
                <a:latin typeface="Arial Narrow" pitchFamily="34" charset="0"/>
              </a:rPr>
              <a:t>for College students, and guests world-wide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 Narrow" pitchFamily="34" charset="0"/>
              </a:rPr>
              <a:t>* </a:t>
            </a:r>
            <a:r>
              <a:rPr lang="en-US" sz="1600" dirty="0" smtClean="0">
                <a:latin typeface="Arial Narrow" pitchFamily="34" charset="0"/>
              </a:rPr>
              <a:t>2011-13: </a:t>
            </a:r>
            <a:r>
              <a:rPr lang="en-US" sz="1600" b="1" dirty="0" smtClean="0">
                <a:latin typeface="Arial Narrow" pitchFamily="34" charset="0"/>
              </a:rPr>
              <a:t>Created</a:t>
            </a:r>
            <a:r>
              <a:rPr lang="en-US" sz="1600" dirty="0" smtClean="0">
                <a:latin typeface="Arial Narrow" pitchFamily="34" charset="0"/>
              </a:rPr>
              <a:t> (and teach courses in) Elizabethtown College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dirty="0" smtClean="0">
                <a:latin typeface="Arial Narrow" pitchFamily="34" charset="0"/>
              </a:rPr>
              <a:t>                     </a:t>
            </a:r>
            <a:r>
              <a:rPr lang="en-US" sz="1600" b="1" dirty="0" smtClean="0">
                <a:latin typeface="Arial Narrow" pitchFamily="34" charset="0"/>
                <a:hlinkClick r:id="rId4"/>
              </a:rPr>
              <a:t>Sustainable Design Engineering Major</a:t>
            </a:r>
            <a:r>
              <a:rPr lang="en-US" sz="1600" dirty="0" smtClean="0">
                <a:latin typeface="Arial Narrow" pitchFamily="34" charset="0"/>
              </a:rPr>
              <a:t>, and </a:t>
            </a:r>
            <a:r>
              <a:rPr lang="en-US" sz="1600" b="1" dirty="0" smtClean="0">
                <a:latin typeface="Arial Narrow" pitchFamily="34" charset="0"/>
                <a:hlinkClick r:id="rId5"/>
              </a:rPr>
              <a:t>Architectural Studies Minor</a:t>
            </a:r>
            <a:endParaRPr lang="en-US" sz="1600" b="1" dirty="0" smtClean="0">
              <a:latin typeface="Arial Narrow" pitchFamily="34" charset="0"/>
            </a:endParaRPr>
          </a:p>
          <a:p>
            <a:pPr marL="505206" indent="-514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dirty="0" smtClean="0">
                <a:latin typeface="Arial Narrow" pitchFamily="34" charset="0"/>
              </a:rPr>
              <a:t>   2013: </a:t>
            </a:r>
            <a:r>
              <a:rPr lang="en-US" sz="1600" b="1" dirty="0" smtClean="0">
                <a:latin typeface="Arial Narrow" pitchFamily="34" charset="0"/>
              </a:rPr>
              <a:t>Studied Japanese Architecture </a:t>
            </a:r>
            <a:r>
              <a:rPr lang="en-US" sz="1600" dirty="0" smtClean="0">
                <a:latin typeface="Arial Narrow" pitchFamily="34" charset="0"/>
              </a:rPr>
              <a:t>while traveling and presenting in Japan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sz="1600" dirty="0" smtClean="0">
                <a:latin typeface="Arial Narrow" pitchFamily="34" charset="0"/>
              </a:rPr>
              <a:t>2014,15 </a:t>
            </a:r>
            <a:r>
              <a:rPr lang="en-US" sz="1600" b="1" dirty="0" smtClean="0">
                <a:latin typeface="Arial Narrow" pitchFamily="34" charset="0"/>
              </a:rPr>
              <a:t>Member of </a:t>
            </a:r>
            <a:r>
              <a:rPr lang="en-US" sz="1600" b="1" dirty="0" smtClean="0">
                <a:latin typeface="Arial Narrow" pitchFamily="34" charset="0"/>
                <a:hlinkClick r:id="rId6"/>
              </a:rPr>
              <a:t>Sustainability Committee </a:t>
            </a:r>
            <a:r>
              <a:rPr lang="en-US" sz="1600" dirty="0" smtClean="0">
                <a:latin typeface="Arial Narrow" pitchFamily="34" charset="0"/>
              </a:rPr>
              <a:t>, Elizabethtown College PA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/>
            </a:pPr>
            <a:r>
              <a:rPr lang="en-US" sz="1600" dirty="0" smtClean="0">
                <a:latin typeface="Arial Narrow" pitchFamily="34" charset="0"/>
              </a:rPr>
              <a:t>2014,15 </a:t>
            </a:r>
            <a:r>
              <a:rPr lang="en-US" sz="1600" b="1" dirty="0" smtClean="0">
                <a:latin typeface="Arial Narrow" pitchFamily="34" charset="0"/>
              </a:rPr>
              <a:t>Primary Investigator </a:t>
            </a:r>
            <a:r>
              <a:rPr lang="en-US" sz="1600" dirty="0" smtClean="0">
                <a:latin typeface="Arial Narrow" pitchFamily="34" charset="0"/>
              </a:rPr>
              <a:t>for Elizabethtown College Social Enterprise projects: </a:t>
            </a:r>
          </a:p>
          <a:p>
            <a:pPr marL="123825" indent="-133350">
              <a:spcBef>
                <a:spcPct val="20000"/>
              </a:spcBef>
              <a:buClr>
                <a:schemeClr val="accent1"/>
              </a:buClr>
              <a:buSzPct val="90000"/>
              <a:defRPr/>
            </a:pPr>
            <a:r>
              <a:rPr lang="en-US" sz="1600" dirty="0" smtClean="0">
                <a:latin typeface="Arial Narrow" pitchFamily="34" charset="0"/>
              </a:rPr>
              <a:t>                      </a:t>
            </a:r>
            <a:r>
              <a:rPr lang="en-US" sz="1600" b="1" dirty="0" smtClean="0">
                <a:latin typeface="Arial Narrow" pitchFamily="34" charset="0"/>
                <a:hlinkClick r:id="rId7"/>
              </a:rPr>
              <a:t>Trucker Wellness Center Designs</a:t>
            </a:r>
            <a:r>
              <a:rPr lang="en-US" sz="1600" b="1" dirty="0" smtClean="0">
                <a:latin typeface="Arial Narrow" pitchFamily="34" charset="0"/>
              </a:rPr>
              <a:t>,  </a:t>
            </a:r>
            <a:r>
              <a:rPr lang="en-US" sz="1600" b="1" dirty="0" smtClean="0">
                <a:latin typeface="Arial Narrow" pitchFamily="34" charset="0"/>
                <a:hlinkClick r:id="rId8"/>
              </a:rPr>
              <a:t>Sierra Leone Africa Health Clinic Designs</a:t>
            </a:r>
            <a:endParaRPr lang="en-US" sz="1600" b="1" dirty="0" smtClean="0">
              <a:latin typeface="Arial Narrow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0" y="0"/>
            <a:ext cx="2438400" cy="381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*  </a:t>
            </a:r>
            <a:r>
              <a:rPr kumimoji="0" lang="en-US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=  exhibited in this portfolio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1828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Download PowerPoint of full portfolio: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400" b="1" dirty="0" smtClean="0">
                <a:hlinkClick r:id="rId2"/>
              </a:rPr>
              <a:t>http://users.etown.edu/w/wunderjt/Wunderlich_JT_Architecture_and_Urban_Design_PORTFOLIO.pptx</a:t>
            </a:r>
            <a:endParaRPr lang="en-US" sz="14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IMG_1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696200" cy="57721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sz="1400" b="1" dirty="0" smtClean="0">
                <a:solidFill>
                  <a:schemeClr val="bg1"/>
                </a:solidFill>
              </a:rPr>
              <a:t>2015                                                                                                                     </a:t>
            </a:r>
            <a:r>
              <a:rPr lang="en-US" sz="1400" i="1" dirty="0" smtClean="0">
                <a:solidFill>
                  <a:schemeClr val="bg1"/>
                </a:solidFill>
                <a:latin typeface="Arial Narrow" pitchFamily="34" charset="0"/>
              </a:rPr>
              <a:t>Professor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marL="53975" indent="-17463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28600" y="1219200"/>
            <a:ext cx="89154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3048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pPr lvl="0"/>
            <a:r>
              <a:rPr lang="en-US" sz="2400" b="1" dirty="0" smtClean="0"/>
              <a:t> E.  SUSTAINABILITY-RELATED SCHOLARSHIP</a:t>
            </a:r>
            <a:endParaRPr lang="en-US" sz="2400" dirty="0" smtClean="0"/>
          </a:p>
          <a:p>
            <a:pPr lvl="2"/>
            <a:r>
              <a:rPr lang="en-US" sz="1400" dirty="0" smtClean="0"/>
              <a:t>E.1    Faculty research and publications (List to be compiled)</a:t>
            </a:r>
          </a:p>
          <a:p>
            <a:pPr lvl="2"/>
            <a:r>
              <a:rPr lang="en-US" sz="1400" dirty="0" smtClean="0"/>
              <a:t>E.2    “Sustainability-Related Grant Applications and Awards”</a:t>
            </a:r>
          </a:p>
          <a:p>
            <a:pPr lvl="2"/>
            <a:r>
              <a:rPr lang="en-US" sz="1400" i="1" dirty="0" smtClean="0"/>
              <a:t>          - List removed for confidentiality</a:t>
            </a:r>
            <a:endParaRPr lang="en-US" sz="1400" dirty="0" smtClean="0"/>
          </a:p>
          <a:p>
            <a:pPr lvl="2"/>
            <a:r>
              <a:rPr lang="en-US" sz="1400" dirty="0" smtClean="0"/>
              <a:t>E.3    Scholarship &amp; Creative Arts Day </a:t>
            </a:r>
            <a:r>
              <a:rPr lang="en-US" sz="1400" i="1" u="sng" dirty="0" smtClean="0">
                <a:hlinkClick r:id="rId2"/>
              </a:rPr>
              <a:t>Sustainability Symposiums</a:t>
            </a:r>
            <a:r>
              <a:rPr lang="en-US" sz="1400" i="1" dirty="0" smtClean="0"/>
              <a:t> </a:t>
            </a:r>
          </a:p>
          <a:p>
            <a:pPr lvl="2"/>
            <a:r>
              <a:rPr lang="en-US" sz="1400" i="1" dirty="0" smtClean="0"/>
              <a:t>           (including our 4</a:t>
            </a:r>
            <a:r>
              <a:rPr lang="en-US" sz="1400" i="1" baseline="30000" dirty="0" smtClean="0"/>
              <a:t>th</a:t>
            </a:r>
            <a:r>
              <a:rPr lang="en-US" sz="1400" i="1" dirty="0" smtClean="0"/>
              <a:t> annual event March 21, 2015)</a:t>
            </a:r>
            <a:endParaRPr lang="en-US" sz="1400" dirty="0" smtClean="0"/>
          </a:p>
          <a:p>
            <a:pPr lvl="2"/>
            <a:r>
              <a:rPr lang="en-US" sz="1400" dirty="0" smtClean="0"/>
              <a:t>E.4   “</a:t>
            </a:r>
            <a:r>
              <a:rPr lang="en-US" sz="1400" dirty="0" err="1" smtClean="0"/>
              <a:t>GreenCon</a:t>
            </a:r>
            <a:r>
              <a:rPr lang="en-US" sz="1400" dirty="0" smtClean="0"/>
              <a:t>” Regional conferences   </a:t>
            </a:r>
          </a:p>
          <a:p>
            <a:pPr lvl="2"/>
            <a:r>
              <a:rPr lang="en-US" sz="1400" dirty="0" smtClean="0"/>
              <a:t> </a:t>
            </a:r>
          </a:p>
          <a:p>
            <a:pPr marL="457200" indent="-457200">
              <a:buAutoNum type="alphaUcPeriod" startAt="2"/>
            </a:pPr>
            <a:endParaRPr lang="en-US" sz="1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2514600"/>
            <a:ext cx="8001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1200" b="1" dirty="0" smtClean="0"/>
          </a:p>
          <a:p>
            <a:r>
              <a:rPr lang="en-US" sz="2400" b="1" dirty="0" smtClean="0"/>
              <a:t> F.  SUSTAINABILITY-RELATED CLUBS</a:t>
            </a:r>
            <a:endParaRPr lang="en-US" sz="2400" dirty="0" smtClean="0"/>
          </a:p>
          <a:p>
            <a:r>
              <a:rPr lang="en-US" dirty="0" smtClean="0"/>
              <a:t>	</a:t>
            </a:r>
            <a:r>
              <a:rPr lang="en-US" sz="1400" dirty="0" smtClean="0"/>
              <a:t>F.1   “Biking Club”</a:t>
            </a:r>
          </a:p>
          <a:p>
            <a:r>
              <a:rPr lang="en-US" sz="1400" dirty="0" smtClean="0"/>
              <a:t>	F.2   “Environmental Group”</a:t>
            </a:r>
          </a:p>
          <a:p>
            <a:r>
              <a:rPr lang="en-US" sz="1400" dirty="0" smtClean="0"/>
              <a:t>                           – M. </a:t>
            </a:r>
            <a:r>
              <a:rPr lang="en-US" sz="1400" dirty="0" err="1" smtClean="0"/>
              <a:t>Kozimor</a:t>
            </a:r>
            <a:r>
              <a:rPr lang="en-US" sz="1400" dirty="0" smtClean="0"/>
              <a:t>-King, Sociology</a:t>
            </a:r>
          </a:p>
          <a:p>
            <a:r>
              <a:rPr lang="en-US" sz="1400" dirty="0" smtClean="0"/>
              <a:t>                           - Susan Webster, English</a:t>
            </a:r>
          </a:p>
          <a:p>
            <a:r>
              <a:rPr lang="en-US" sz="1400" dirty="0" smtClean="0"/>
              <a:t>	F.3   “FEAST” (Future Energies and Sustainable Technologies) </a:t>
            </a:r>
          </a:p>
          <a:p>
            <a:r>
              <a:rPr lang="en-US" sz="1400" dirty="0" smtClean="0"/>
              <a:t>                           – T. Estrada, Engineering</a:t>
            </a:r>
          </a:p>
          <a:p>
            <a:r>
              <a:rPr lang="en-US" sz="1400" dirty="0" smtClean="0"/>
              <a:t>        	F.4   “Habitat for Humanity”</a:t>
            </a:r>
          </a:p>
          <a:p>
            <a:r>
              <a:rPr lang="en-US" sz="1400" dirty="0" smtClean="0"/>
              <a:t>	F.5   “National Science Teachers Association” </a:t>
            </a:r>
          </a:p>
          <a:p>
            <a:r>
              <a:rPr lang="en-US" sz="1400" dirty="0" smtClean="0"/>
              <a:t>                           – K. </a:t>
            </a:r>
            <a:r>
              <a:rPr lang="en-US" sz="1400" dirty="0" err="1" smtClean="0"/>
              <a:t>Blouch</a:t>
            </a:r>
            <a:r>
              <a:rPr lang="en-US" sz="1400" dirty="0" smtClean="0"/>
              <a:t>, Education</a:t>
            </a:r>
          </a:p>
          <a:p>
            <a:r>
              <a:rPr lang="en-US" sz="1400" dirty="0" smtClean="0"/>
              <a:t>	F.6   “Outing Club”</a:t>
            </a:r>
          </a:p>
          <a:p>
            <a:r>
              <a:rPr lang="en-US" sz="1400" dirty="0" smtClean="0"/>
              <a:t>                F.7   Engineers Without Borders (</a:t>
            </a:r>
            <a:r>
              <a:rPr lang="en-US" sz="1400" dirty="0" err="1" smtClean="0"/>
              <a:t>EWB</a:t>
            </a:r>
            <a:r>
              <a:rPr lang="en-US" sz="1400" dirty="0" smtClean="0"/>
              <a:t>) student chapter being formed  </a:t>
            </a:r>
          </a:p>
          <a:p>
            <a:pPr lvl="2"/>
            <a:r>
              <a:rPr lang="en-US" sz="1400" dirty="0" smtClean="0"/>
              <a:t> </a:t>
            </a:r>
          </a:p>
          <a:p>
            <a:pPr marL="457200" indent="-457200">
              <a:buAutoNum type="alphaUcPeriod" startAt="2"/>
            </a:pP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5878</TotalTime>
  <Words>2103</Words>
  <Application>Microsoft Office PowerPoint</Application>
  <PresentationFormat>On-screen Show (4:3)</PresentationFormat>
  <Paragraphs>619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Concourse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 JT Wunderlich 2013                                                                               Studied Japanese Architecture in Japan (while presenting and vacationing)  Kyoto Osaka Narita    </vt:lpstr>
      <vt:lpstr> JT Wunderlich 2013                                                                                Surveyed Japanese Architecture in Japan (while presenting and vacationing)  Kyoto Osaka Narita    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>Elizabethtown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J. WundeRlich PhD</dc:title>
  <dc:creator>Elizabethtown College</dc:creator>
  <cp:lastModifiedBy>Elizabethtown College</cp:lastModifiedBy>
  <cp:revision>353</cp:revision>
  <dcterms:created xsi:type="dcterms:W3CDTF">2014-03-18T11:07:37Z</dcterms:created>
  <dcterms:modified xsi:type="dcterms:W3CDTF">2015-03-19T14:54:47Z</dcterms:modified>
</cp:coreProperties>
</file>