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60"/>
  </p:notesMasterIdLst>
  <p:handoutMasterIdLst>
    <p:handoutMasterId r:id="rId61"/>
  </p:handoutMasterIdLst>
  <p:sldIdLst>
    <p:sldId id="319" r:id="rId2"/>
    <p:sldId id="413" r:id="rId3"/>
    <p:sldId id="336" r:id="rId4"/>
    <p:sldId id="344" r:id="rId5"/>
    <p:sldId id="342" r:id="rId6"/>
    <p:sldId id="343" r:id="rId7"/>
    <p:sldId id="345" r:id="rId8"/>
    <p:sldId id="347" r:id="rId9"/>
    <p:sldId id="348" r:id="rId10"/>
    <p:sldId id="346" r:id="rId11"/>
    <p:sldId id="349" r:id="rId12"/>
    <p:sldId id="350" r:id="rId13"/>
    <p:sldId id="351" r:id="rId14"/>
    <p:sldId id="354" r:id="rId15"/>
    <p:sldId id="355" r:id="rId16"/>
    <p:sldId id="353" r:id="rId17"/>
    <p:sldId id="356" r:id="rId18"/>
    <p:sldId id="387" r:id="rId19"/>
    <p:sldId id="388" r:id="rId20"/>
    <p:sldId id="389" r:id="rId21"/>
    <p:sldId id="390" r:id="rId22"/>
    <p:sldId id="393" r:id="rId23"/>
    <p:sldId id="396" r:id="rId24"/>
    <p:sldId id="404" r:id="rId25"/>
    <p:sldId id="380" r:id="rId26"/>
    <p:sldId id="357" r:id="rId27"/>
    <p:sldId id="379" r:id="rId28"/>
    <p:sldId id="358" r:id="rId29"/>
    <p:sldId id="381" r:id="rId30"/>
    <p:sldId id="359" r:id="rId31"/>
    <p:sldId id="384" r:id="rId32"/>
    <p:sldId id="362" r:id="rId33"/>
    <p:sldId id="382" r:id="rId34"/>
    <p:sldId id="360" r:id="rId35"/>
    <p:sldId id="364" r:id="rId36"/>
    <p:sldId id="363" r:id="rId37"/>
    <p:sldId id="383" r:id="rId38"/>
    <p:sldId id="361" r:id="rId39"/>
    <p:sldId id="365" r:id="rId40"/>
    <p:sldId id="366" r:id="rId41"/>
    <p:sldId id="367" r:id="rId42"/>
    <p:sldId id="368" r:id="rId43"/>
    <p:sldId id="369" r:id="rId44"/>
    <p:sldId id="370" r:id="rId45"/>
    <p:sldId id="371" r:id="rId46"/>
    <p:sldId id="372" r:id="rId47"/>
    <p:sldId id="373" r:id="rId48"/>
    <p:sldId id="374" r:id="rId49"/>
    <p:sldId id="375" r:id="rId50"/>
    <p:sldId id="376" r:id="rId51"/>
    <p:sldId id="377" r:id="rId52"/>
    <p:sldId id="378" r:id="rId53"/>
    <p:sldId id="385" r:id="rId54"/>
    <p:sldId id="407" r:id="rId55"/>
    <p:sldId id="409" r:id="rId56"/>
    <p:sldId id="411" r:id="rId57"/>
    <p:sldId id="386" r:id="rId58"/>
    <p:sldId id="412" r:id="rId59"/>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024" autoAdjust="0"/>
  </p:normalViewPr>
  <p:slideViewPr>
    <p:cSldViewPr>
      <p:cViewPr>
        <p:scale>
          <a:sx n="100" d="100"/>
          <a:sy n="100" d="100"/>
        </p:scale>
        <p:origin x="-1860" y="-4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10/14/2014</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10/14/2014</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60000"/>
                    <a:lumOff val="40000"/>
                  </a:schemeClr>
                </a:solidFill>
              </a:rPr>
              <a:t>This is the medical check-up room on the far right in the view directly to the right. The idea is to provide a means of obtaining basic medical treatment that truck drivers never have the time to get, due to being on such a strict schedule on the road. “Bring the doctors office to the driver.”</a:t>
            </a:r>
          </a:p>
          <a:p>
            <a:endParaRPr lang="en-US" dirty="0"/>
          </a:p>
        </p:txBody>
      </p:sp>
      <p:sp>
        <p:nvSpPr>
          <p:cNvPr id="4" name="Slide Number Placeholder 3"/>
          <p:cNvSpPr>
            <a:spLocks noGrp="1"/>
          </p:cNvSpPr>
          <p:nvPr>
            <p:ph type="sldNum" sz="quarter" idx="10"/>
          </p:nvPr>
        </p:nvSpPr>
        <p:spPr/>
        <p:txBody>
          <a:bodyPr/>
          <a:lstStyle/>
          <a:p>
            <a:fld id="{3733CBB3-8E90-4949-AF27-129C5FB5868C}" type="slidenum">
              <a:rPr lang="en-US" smtClean="0"/>
              <a:pPr/>
              <a:t>48</a:t>
            </a:fld>
            <a:endParaRPr lang="en-US"/>
          </a:p>
        </p:txBody>
      </p:sp>
    </p:spTree>
    <p:extLst>
      <p:ext uri="{BB962C8B-B14F-4D97-AF65-F5344CB8AC3E}">
        <p14:creationId xmlns="" xmlns:p14="http://schemas.microsoft.com/office/powerpoint/2010/main" val="3258499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60000"/>
                    <a:lumOff val="40000"/>
                  </a:schemeClr>
                </a:solidFill>
              </a:rPr>
              <a:t>We wanted to provide a space that drivers could come in and sit down and talk out any mental stresses with a professional or even with other  drivers. The main room is located at the rear of the trailer, but there is also some seating accessible right inside the main door in the center of the trailer.</a:t>
            </a:r>
          </a:p>
          <a:p>
            <a:endParaRPr lang="en-US" dirty="0"/>
          </a:p>
        </p:txBody>
      </p:sp>
      <p:sp>
        <p:nvSpPr>
          <p:cNvPr id="4" name="Slide Number Placeholder 3"/>
          <p:cNvSpPr>
            <a:spLocks noGrp="1"/>
          </p:cNvSpPr>
          <p:nvPr>
            <p:ph type="sldNum" sz="quarter" idx="10"/>
          </p:nvPr>
        </p:nvSpPr>
        <p:spPr/>
        <p:txBody>
          <a:bodyPr/>
          <a:lstStyle/>
          <a:p>
            <a:fld id="{3733CBB3-8E90-4949-AF27-129C5FB5868C}" type="slidenum">
              <a:rPr lang="en-US" smtClean="0"/>
              <a:pPr/>
              <a:t>50</a:t>
            </a:fld>
            <a:endParaRPr lang="en-US"/>
          </a:p>
        </p:txBody>
      </p:sp>
    </p:spTree>
    <p:extLst>
      <p:ext uri="{BB962C8B-B14F-4D97-AF65-F5344CB8AC3E}">
        <p14:creationId xmlns="" xmlns:p14="http://schemas.microsoft.com/office/powerpoint/2010/main" val="3739216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lumMod val="60000"/>
                    <a:lumOff val="40000"/>
                  </a:schemeClr>
                </a:solidFill>
              </a:rPr>
              <a:t>By providing a nondenominational sacred space for the truck drivers we hope to uplift their spirits and help strengthen their connections with their deity. Transport for Christ has a Mobile Chapel that they put into effect recently and we were inspired by their efforts. The mental health area will also be utilized as a Chaplin’s office in order to provide religious confession or counseling when needed. It was important to make this sacred space multi-functional because there are many different beliefs associated with many different drivers.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733CBB3-8E90-4949-AF27-129C5FB5868C}" type="slidenum">
              <a:rPr lang="en-US" smtClean="0"/>
              <a:pPr/>
              <a:t>51</a:t>
            </a:fld>
            <a:endParaRPr lang="en-US"/>
          </a:p>
        </p:txBody>
      </p:sp>
    </p:spTree>
    <p:extLst>
      <p:ext uri="{BB962C8B-B14F-4D97-AF65-F5344CB8AC3E}">
        <p14:creationId xmlns="" xmlns:p14="http://schemas.microsoft.com/office/powerpoint/2010/main" val="1671025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53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54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55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56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57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3" name="Rectangle 12"/>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7"/>
          </p:nvPr>
        </p:nvSpPr>
        <p:spPr/>
        <p:txBody>
          <a:bodyPr/>
          <a:lstStyle>
            <a:extLst/>
          </a:lstStyle>
          <a:p>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6"/>
          </p:nvPr>
        </p:nvSpPr>
        <p:spPr/>
        <p:txBody>
          <a:bodyPr/>
          <a:lstStyle>
            <a:extLst/>
          </a:lstStyle>
          <a:p>
            <a:endParaRPr lang="en-US"/>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5" name="Rectangle 14"/>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2" name="Rectangle 11"/>
          <p:cNvSpPr>
            <a:spLocks noGrp="1"/>
          </p:cNvSpPr>
          <p:nvPr>
            <p:ph type="ftr" sz="quarter" idx="27"/>
          </p:nvPr>
        </p:nvSpPr>
        <p:spPr/>
        <p:txBody>
          <a:bodyPr/>
          <a:lstStyle>
            <a:extLst/>
          </a:lstStyle>
          <a:p>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35"/>
          </p:nvPr>
        </p:nvSpPr>
        <p:spPr/>
        <p:txBody>
          <a:bodyPr/>
          <a:lstStyle>
            <a:extLst/>
          </a:lstStyle>
          <a:p>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26"/>
          </p:nvPr>
        </p:nvSpPr>
        <p:spPr/>
        <p:txBody>
          <a:bodyPr/>
          <a:lstStyle>
            <a:extLst/>
          </a:lstStyle>
          <a:p>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31"/>
          </p:nvPr>
        </p:nvSpPr>
        <p:spPr/>
        <p:txBody>
          <a:bodyPr/>
          <a:lstStyle>
            <a:extLst/>
          </a:lstStyle>
          <a:p>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1" name="Rectangle 10"/>
          <p:cNvSpPr>
            <a:spLocks noGrp="1"/>
          </p:cNvSpPr>
          <p:nvPr>
            <p:ph type="ftr" sz="quarter" idx="19"/>
          </p:nvPr>
        </p:nvSpPr>
        <p:spPr/>
        <p:txBody>
          <a:bodyPr/>
          <a:lstStyle>
            <a:extLst/>
          </a:lstStyle>
          <a:p>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Click icon to add picture</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7" name="Rectangle 6"/>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10/14/2014</a:t>
            </a:fld>
            <a:endParaRPr lang="en-US"/>
          </a:p>
        </p:txBody>
      </p:sp>
      <p:sp>
        <p:nvSpPr>
          <p:cNvPr id="27" name="Rectangle 19"/>
          <p:cNvSpPr>
            <a:spLocks noGrp="1"/>
          </p:cNvSpPr>
          <p:nvPr>
            <p:ph type="ftr" sz="quarter" idx="11"/>
          </p:nvPr>
        </p:nvSpPr>
        <p:spPr/>
        <p:txBody>
          <a:bodyPr/>
          <a:lstStyle>
            <a:extLst/>
          </a:lstStyle>
          <a:p>
            <a:endParaRPr lang="en-US"/>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28526E-6DCA-4497-8FBA-A7992A63B8ED}" type="datetimeFigureOut">
              <a:rPr lang="en-US" smtClean="0"/>
              <a:pPr/>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D2659-274A-475F-A847-2E3659BEAB58}" type="slidenum">
              <a:rPr lang="en-US" smtClean="0"/>
              <a:pPr/>
              <a:t>‹#›</a:t>
            </a:fld>
            <a:endParaRPr lang="en-US"/>
          </a:p>
        </p:txBody>
      </p:sp>
    </p:spTree>
    <p:extLst>
      <p:ext uri="{BB962C8B-B14F-4D97-AF65-F5344CB8AC3E}">
        <p14:creationId xmlns:p14="http://schemas.microsoft.com/office/powerpoint/2010/main" xmlns="" val="1587598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28526E-6DCA-4497-8FBA-A7992A63B8ED}" type="datetimeFigureOut">
              <a:rPr lang="en-US" smtClean="0"/>
              <a:pPr/>
              <a:t>10/14/2014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D2659-274A-475F-A847-2E3659BEAB58}" type="slidenum">
              <a:rPr lang="en-US" smtClean="0"/>
              <a:pPr/>
              <a:t>‹#›</a:t>
            </a:fld>
            <a:endParaRPr lang="en-US"/>
          </a:p>
        </p:txBody>
      </p:sp>
    </p:spTree>
    <p:extLst>
      <p:ext uri="{BB962C8B-B14F-4D97-AF65-F5344CB8AC3E}">
        <p14:creationId xmlns:p14="http://schemas.microsoft.com/office/powerpoint/2010/main" xmlns="" val="734318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28526E-6DCA-4497-8FBA-A7992A63B8ED}" type="datetimeFigureOut">
              <a:rPr lang="en-US" smtClean="0"/>
              <a:pPr/>
              <a:t>10/14/2014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D2659-274A-475F-A847-2E3659BEAB58}" type="slidenum">
              <a:rPr lang="en-US" smtClean="0"/>
              <a:pPr/>
              <a:t>‹#›</a:t>
            </a:fld>
            <a:endParaRPr lang="en-US"/>
          </a:p>
        </p:txBody>
      </p:sp>
    </p:spTree>
    <p:extLst>
      <p:ext uri="{BB962C8B-B14F-4D97-AF65-F5344CB8AC3E}">
        <p14:creationId xmlns:p14="http://schemas.microsoft.com/office/powerpoint/2010/main" xmlns="" val="326892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smtClean="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6" name="Rectangle 5"/>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19"/>
          </p:nvPr>
        </p:nvSpPr>
        <p:spPr/>
        <p:txBody>
          <a:bodyPr/>
          <a:lstStyle>
            <a:extLst/>
          </a:lstStyle>
          <a:p>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20"/>
          </p:nvPr>
        </p:nvSpPr>
        <p:spPr/>
        <p:txBody>
          <a:bodyPr/>
          <a:lstStyle>
            <a:extLst/>
          </a:lstStyle>
          <a:p>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6"/>
          </p:nvPr>
        </p:nvSpPr>
        <p:spPr/>
        <p:txBody>
          <a:bodyPr/>
          <a:lstStyle>
            <a:extLst/>
          </a:lstStyle>
          <a:p>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10/14/2014</a:t>
            </a:fld>
            <a:endParaRPr lang="en-US"/>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10/14/2014</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p:fade/>
  </p:transition>
  <p:timing>
    <p:tnLst>
      <p:par>
        <p:cT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mail.etown.edu/owa/redir.aspx?C=tNoPp8AlPky9C0ZDDMC6YRYOi6i5ItEI9x6aJrOqxg55Tt2e8vixj9DplZ18Zdl-x-z8iahrJIs.&amp;URL=https://www.transformed.com/"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hyperlink" Target="http://users.etown.edu/w/wunderjt/ANNOUNCEMENT%20and%20INTRO%20DESIGN%20SPEC%27s%20for%20Mobile%20Wellness%20Design%20Competition%20FLYER%201.5_REVISED_4_24_14.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7.png"/><Relationship Id="rId9" Type="http://schemas.openxmlformats.org/officeDocument/2006/relationships/image" Target="../media/image63.jpe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8" Type="http://schemas.openxmlformats.org/officeDocument/2006/relationships/hyperlink" Target="http://users.etown.edu/w/wunderjt/Green_Social_Designs_Japan_paper_19.pdf" TargetMode="External"/><Relationship Id="rId3" Type="http://schemas.openxmlformats.org/officeDocument/2006/relationships/image" Target="../media/image70.png"/><Relationship Id="rId7" Type="http://schemas.openxmlformats.org/officeDocument/2006/relationships/hyperlink" Target="http://users.etown.edu/w/wunderjt/Green_Social_Designs_Japan_TALK_19_PLUS.pdf"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jpeg"/><Relationship Id="rId10" Type="http://schemas.openxmlformats.org/officeDocument/2006/relationships/hyperlink" Target="http://users.etown.edu/w/wunderjt/CrowdSourced%20Architecture%20and%20Environmental%20Design_PAPER_15_TALK_SUBMITTED_EDITTED_Wunderlich.pdf" TargetMode="External"/><Relationship Id="rId4" Type="http://schemas.openxmlformats.org/officeDocument/2006/relationships/image" Target="../media/image71.jpeg"/><Relationship Id="rId9" Type="http://schemas.openxmlformats.org/officeDocument/2006/relationships/hyperlink" Target="http://users.etown.edu/w/wunderjt/CrowdSourced%20Architecture%20and%20Environmental%20Design_PAPER_15_FINAL_SUBMITTED_EDITTED_Wunderlich.pdf"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users.etown.edu/w/wunderjt/CrowdSourced%20Architecture%20and%20Environmental%20Design_PAPER_15_TALK_SUBMITTED_EDITTED_Wunderlich.pdf" TargetMode="External"/><Relationship Id="rId3" Type="http://schemas.openxmlformats.org/officeDocument/2006/relationships/image" Target="../media/image74.png"/><Relationship Id="rId7" Type="http://schemas.openxmlformats.org/officeDocument/2006/relationships/hyperlink" Target="http://users.etown.edu/w/wunderjt/CrowdSourced%20Architecture%20and%20Environmental%20Design_PAPER_15_FINAL_SUBMITTED_EDITTED_Wunderlich.pdf"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users.etown.edu/w/wunderjt/Green_Social_Designs_Japan_paper_19.pdf" TargetMode="External"/><Relationship Id="rId5" Type="http://schemas.openxmlformats.org/officeDocument/2006/relationships/hyperlink" Target="http://users.etown.edu/w/wunderjt/Green_Social_Designs_Japan_TALK_19_PLUS.pdf" TargetMode="Externa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users.etown.edu/w/wunderjt/syllabi/EGR343%20Wunderlich,Joseph.htm"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users.etown.edu/w/wunderjt/syllabi/EGR499A%20Wunderlich,Joseph%20Ricci,Pat.htm" TargetMode="External"/><Relationship Id="rId4" Type="http://schemas.openxmlformats.org/officeDocument/2006/relationships/hyperlink" Target="http://users.etown.edu/w/wunderjt/syllabi/FYS%20Wunderlich,Joseph.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381000" y="2590800"/>
            <a:ext cx="8298485" cy="1066800"/>
          </a:xfrm>
        </p:spPr>
        <p:txBody>
          <a:bodyPr/>
          <a:lstStyle>
            <a:extLst/>
          </a:lstStyle>
          <a:p>
            <a:r>
              <a:rPr lang="en-US" b="1" dirty="0" smtClean="0"/>
              <a:t>Mobile Wellness Center Design Competition</a:t>
            </a:r>
            <a:endParaRPr lang="en-US" dirty="0"/>
          </a:p>
        </p:txBody>
      </p:sp>
      <p:sp>
        <p:nvSpPr>
          <p:cNvPr id="17" name="Rectangle 16"/>
          <p:cNvSpPr>
            <a:spLocks noGrp="1"/>
          </p:cNvSpPr>
          <p:nvPr>
            <p:ph type="body" sz="quarter" idx="10"/>
          </p:nvPr>
        </p:nvSpPr>
        <p:spPr>
          <a:xfrm>
            <a:off x="2209800" y="3581400"/>
            <a:ext cx="6386946" cy="1219200"/>
          </a:xfrm>
        </p:spPr>
        <p:txBody>
          <a:bodyPr/>
          <a:lstStyle/>
          <a:p>
            <a:r>
              <a:rPr lang="en-US" dirty="0" smtClean="0"/>
              <a:t>J. Wunderlich, PhD</a:t>
            </a:r>
          </a:p>
          <a:p>
            <a:endParaRPr lang="en-US" dirty="0" smtClean="0"/>
          </a:p>
          <a:p>
            <a:r>
              <a:rPr lang="en-US" dirty="0" smtClean="0"/>
              <a:t>Director of the Design and Technology-Transfer Studio</a:t>
            </a:r>
          </a:p>
          <a:p>
            <a:r>
              <a:rPr lang="en-US" dirty="0" smtClean="0"/>
              <a:t>Engineering. Computing, and Architectural Programs</a:t>
            </a:r>
          </a:p>
          <a:p>
            <a:endParaRPr lang="en-US" dirty="0" smtClean="0"/>
          </a:p>
          <a:p>
            <a:r>
              <a:rPr lang="en-US" dirty="0" smtClean="0"/>
              <a:t>Elizabethtown College</a:t>
            </a:r>
          </a:p>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762000" y="2133600"/>
            <a:ext cx="7620000" cy="4038600"/>
          </a:xfrm>
        </p:spPr>
        <p:txBody>
          <a:bodyPr/>
          <a:lstStyle>
            <a:extLst/>
          </a:lstStyle>
          <a:p>
            <a:pPr lvl="0"/>
            <a:r>
              <a:rPr lang="en-US" b="1" dirty="0" smtClean="0">
                <a:latin typeface="Arial" pitchFamily="34" charset="0"/>
                <a:cs typeface="Arial" pitchFamily="34" charset="0"/>
              </a:rPr>
              <a:t>BUDGET</a:t>
            </a:r>
            <a:r>
              <a:rPr lang="en-US" dirty="0" smtClean="0">
                <a:latin typeface="Arial" pitchFamily="34" charset="0"/>
                <a:cs typeface="Arial" pitchFamily="34" charset="0"/>
              </a:rPr>
              <a:t>:  </a:t>
            </a:r>
          </a:p>
          <a:p>
            <a:pPr lvl="0"/>
            <a:endParaRPr lang="en-US" dirty="0" smtClean="0">
              <a:latin typeface="Arial" pitchFamily="34" charset="0"/>
              <a:cs typeface="Arial" pitchFamily="34" charset="0"/>
            </a:endParaRPr>
          </a:p>
          <a:p>
            <a:r>
              <a:rPr lang="en-US" b="1" dirty="0" smtClean="0">
                <a:latin typeface="Arial" pitchFamily="34" charset="0"/>
                <a:cs typeface="Arial" pitchFamily="34" charset="0"/>
              </a:rPr>
              <a:t>$80,000 </a:t>
            </a:r>
          </a:p>
          <a:p>
            <a:endParaRPr lang="en-US" b="1" dirty="0" smtClean="0">
              <a:latin typeface="Arial" pitchFamily="34" charset="0"/>
              <a:cs typeface="Arial" pitchFamily="34" charset="0"/>
            </a:endParaRPr>
          </a:p>
          <a:p>
            <a:r>
              <a:rPr lang="en-US" dirty="0" smtClean="0">
                <a:latin typeface="Arial" pitchFamily="34" charset="0"/>
                <a:cs typeface="Arial" pitchFamily="34" charset="0"/>
              </a:rPr>
              <a:t>Using Lowes.com ,  Bestbuy.com, Grainger, Harbor Freight (for specialty items like hydraulics), and Conestoga Wood Specialties (for custom high-quality cabinetry if desired)</a:t>
            </a:r>
          </a:p>
          <a:p>
            <a:pPr lvl="0"/>
            <a:endParaRPr lang="en-US" dirty="0" smtClean="0">
              <a:latin typeface="Arial" pitchFamily="34" charset="0"/>
              <a:cs typeface="Arial" pitchFamily="34" charset="0"/>
            </a:endParaRP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Labor costs paid by others and not in budget.</a:t>
            </a:r>
          </a:p>
          <a:p>
            <a:pPr lvl="0"/>
            <a:endParaRPr lang="en-US" dirty="0" smtClean="0">
              <a:latin typeface="Arial" pitchFamily="34" charset="0"/>
              <a:cs typeface="Arial" pitchFamily="34" charset="0"/>
            </a:endParaRPr>
          </a:p>
          <a:p>
            <a:pPr lvl="0"/>
            <a:endParaRPr lang="en-US" b="1" dirty="0" smtClean="0">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685800" y="1447800"/>
            <a:ext cx="7620000" cy="3429000"/>
          </a:xfrm>
        </p:spPr>
        <p:txBody>
          <a:bodyPr/>
          <a:lstStyle>
            <a:extLst/>
          </a:lstStyle>
          <a:p>
            <a:pPr lvl="0"/>
            <a:r>
              <a:rPr lang="en-US" b="1" dirty="0" smtClean="0"/>
              <a:t>STANDARDS</a:t>
            </a:r>
            <a:r>
              <a:rPr lang="en-US" dirty="0" smtClean="0"/>
              <a:t>:</a:t>
            </a:r>
          </a:p>
          <a:p>
            <a:pPr lvl="0"/>
            <a:endParaRPr lang="en-US" dirty="0" smtClean="0"/>
          </a:p>
          <a:p>
            <a:pPr lvl="0"/>
            <a:r>
              <a:rPr lang="en-US" dirty="0" smtClean="0"/>
              <a:t>US : ADA, </a:t>
            </a:r>
            <a:r>
              <a:rPr lang="en-US" dirty="0" err="1" smtClean="0"/>
              <a:t>HIPPA</a:t>
            </a:r>
            <a:r>
              <a:rPr lang="en-US" dirty="0" smtClean="0"/>
              <a:t>,  AIA,  </a:t>
            </a:r>
            <a:r>
              <a:rPr lang="en-US" dirty="0" err="1" smtClean="0"/>
              <a:t>ASHRAE</a:t>
            </a:r>
            <a:r>
              <a:rPr lang="en-US" dirty="0" smtClean="0"/>
              <a:t>, building </a:t>
            </a:r>
            <a:r>
              <a:rPr lang="en-US" b="1" dirty="0" smtClean="0"/>
              <a:t>and vehicle codes</a:t>
            </a:r>
          </a:p>
          <a:p>
            <a:pPr lvl="0"/>
            <a:endParaRPr lang="en-US" b="1" dirty="0" smtClean="0"/>
          </a:p>
          <a:p>
            <a:pPr lvl="0"/>
            <a:r>
              <a:rPr lang="en-US" b="1" dirty="0" smtClean="0"/>
              <a:t>Primary Care Medical design criteria: </a:t>
            </a:r>
            <a:r>
              <a:rPr lang="en-US" dirty="0" smtClean="0"/>
              <a:t> </a:t>
            </a:r>
            <a:r>
              <a:rPr lang="en-US" u="sng" dirty="0" smtClean="0">
                <a:hlinkClick r:id="rId3"/>
              </a:rPr>
              <a:t>https://www.transformed.com/</a:t>
            </a:r>
            <a:endParaRPr lang="en-US" dirty="0" smtClean="0"/>
          </a:p>
          <a:p>
            <a:r>
              <a:rPr lang="en-US" dirty="0" smtClean="0"/>
              <a:t> </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0" y="1295400"/>
            <a:ext cx="5410200" cy="4419600"/>
          </a:xfrm>
        </p:spPr>
        <p:txBody>
          <a:bodyPr/>
          <a:lstStyle>
            <a:extLst/>
          </a:lstStyle>
          <a:p>
            <a:pPr lvl="0"/>
            <a:r>
              <a:rPr lang="en-US" b="1" dirty="0" smtClean="0">
                <a:latin typeface="Arial" pitchFamily="34" charset="0"/>
                <a:cs typeface="Arial" pitchFamily="34" charset="0"/>
              </a:rPr>
              <a:t>SPACE: </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Finished floor is 48 inches above ground</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EXTERIOR:  53' - 0" long, 8’ - 6" wide , 13' - 6" high</a:t>
            </a:r>
          </a:p>
          <a:p>
            <a:pPr lvl="0"/>
            <a:r>
              <a:rPr lang="en-US" dirty="0" smtClean="0">
                <a:latin typeface="Arial" pitchFamily="34" charset="0"/>
                <a:cs typeface="Arial" pitchFamily="34" charset="0"/>
              </a:rPr>
              <a:t>INTERIOR:   52' - 6" long, 8’ - 4" wide,    9' - 2" high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Can design sections that extend out and up</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Websites for creative solutions to the space constraints:</a:t>
            </a:r>
            <a:br>
              <a:rPr lang="en-US" dirty="0" smtClean="0">
                <a:latin typeface="Arial" pitchFamily="34" charset="0"/>
                <a:cs typeface="Arial" pitchFamily="34" charset="0"/>
              </a:rPr>
            </a:br>
            <a:r>
              <a:rPr lang="en-US" sz="1200" dirty="0" smtClean="0">
                <a:solidFill>
                  <a:srgbClr val="00B0F0"/>
                </a:solidFill>
                <a:latin typeface="Arial" pitchFamily="34" charset="0"/>
                <a:cs typeface="Arial" pitchFamily="34" charset="0"/>
              </a:rPr>
              <a:t>    - Armstrong World Industries www.armstrong.com</a:t>
            </a:r>
            <a:br>
              <a:rPr lang="en-US" sz="1200" dirty="0" smtClean="0">
                <a:solidFill>
                  <a:srgbClr val="00B0F0"/>
                </a:solidFill>
                <a:latin typeface="Arial" pitchFamily="34" charset="0"/>
                <a:cs typeface="Arial" pitchFamily="34" charset="0"/>
              </a:rPr>
            </a:br>
            <a:r>
              <a:rPr lang="en-US" sz="1200" dirty="0" smtClean="0">
                <a:solidFill>
                  <a:srgbClr val="00B0F0"/>
                </a:solidFill>
                <a:latin typeface="Arial" pitchFamily="34" charset="0"/>
                <a:cs typeface="Arial" pitchFamily="34" charset="0"/>
              </a:rPr>
              <a:t>    - </a:t>
            </a:r>
            <a:r>
              <a:rPr lang="en-US" sz="1200" dirty="0" err="1" smtClean="0">
                <a:solidFill>
                  <a:srgbClr val="00B0F0"/>
                </a:solidFill>
                <a:latin typeface="Arial" pitchFamily="34" charset="0"/>
                <a:cs typeface="Arial" pitchFamily="34" charset="0"/>
              </a:rPr>
              <a:t>SPI</a:t>
            </a:r>
            <a:r>
              <a:rPr lang="en-US" sz="1200" dirty="0" smtClean="0">
                <a:solidFill>
                  <a:srgbClr val="00B0F0"/>
                </a:solidFill>
                <a:latin typeface="Arial" pitchFamily="34" charset="0"/>
                <a:cs typeface="Arial" pitchFamily="34" charset="0"/>
              </a:rPr>
              <a:t> @ www.winrocspi.comand </a:t>
            </a:r>
            <a:endParaRPr lang="en-US" sz="1200" dirty="0">
              <a:solidFill>
                <a:srgbClr val="00B0F0"/>
              </a:solidFill>
              <a:latin typeface="Arial" pitchFamily="34" charset="0"/>
              <a:cs typeface="Arial" pitchFamily="34" charset="0"/>
            </a:endParaRPr>
          </a:p>
        </p:txBody>
      </p:sp>
      <p:pic>
        <p:nvPicPr>
          <p:cNvPr id="57346" name="Picture 2" descr="http://media.pennlive.com/midstate_impact/photo/9404089-large.jpg"/>
          <p:cNvPicPr>
            <a:picLocks noChangeAspect="1" noChangeArrowheads="1"/>
          </p:cNvPicPr>
          <p:nvPr/>
        </p:nvPicPr>
        <p:blipFill>
          <a:blip r:embed="rId3" cstate="print"/>
          <a:srcRect/>
          <a:stretch>
            <a:fillRect/>
          </a:stretch>
        </p:blipFill>
        <p:spPr bwMode="auto">
          <a:xfrm>
            <a:off x="4817243" y="3886200"/>
            <a:ext cx="4326757" cy="297180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381000" y="1524000"/>
            <a:ext cx="7620000" cy="3810000"/>
          </a:xfrm>
        </p:spPr>
        <p:txBody>
          <a:bodyPr/>
          <a:lstStyle>
            <a:extLst/>
          </a:lstStyle>
          <a:p>
            <a:pPr lvl="0"/>
            <a:r>
              <a:rPr lang="en-US" b="1" dirty="0" smtClean="0">
                <a:latin typeface="Arial" pitchFamily="34" charset="0"/>
                <a:cs typeface="Arial" pitchFamily="34" charset="0"/>
              </a:rPr>
              <a:t>SITE DESIGN</a:t>
            </a:r>
            <a:r>
              <a:rPr lang="en-US" dirty="0" smtClean="0">
                <a:latin typeface="Arial" pitchFamily="34" charset="0"/>
                <a:cs typeface="Arial" pitchFamily="34" charset="0"/>
              </a:rPr>
              <a:t>:</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Use of surroundings will vary in size and degree</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Design for varied site conditions and lot configurations</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Assume rest-stop will supply bathrooms and food</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50 foot turning radius for trucks</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Assume truck located away from truck traffic flow</a:t>
            </a:r>
            <a:endParaRPr lang="en-US" dirty="0">
              <a:latin typeface="Arial" pitchFamily="34" charset="0"/>
              <a:cs typeface="Arial" pitchFamily="34" charset="0"/>
            </a:endParaRPr>
          </a:p>
        </p:txBody>
      </p:sp>
      <p:pic>
        <p:nvPicPr>
          <p:cNvPr id="4" name="Picture 3" descr="Photo of TA Fort Bridger Travel Center - Fort Bridger, WY"/>
          <p:cNvPicPr>
            <a:picLocks noChangeAspect="1"/>
          </p:cNvPicPr>
          <p:nvPr/>
        </p:nvPicPr>
        <p:blipFill>
          <a:blip r:embed="rId3" cstate="print"/>
          <a:srcRect/>
          <a:stretch>
            <a:fillRect/>
          </a:stretch>
        </p:blipFill>
        <p:spPr bwMode="auto">
          <a:xfrm>
            <a:off x="5715000" y="3962400"/>
            <a:ext cx="3276600" cy="272392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228600" y="1371600"/>
            <a:ext cx="8915400" cy="2895600"/>
          </a:xfrm>
        </p:spPr>
        <p:txBody>
          <a:bodyPr/>
          <a:lstStyle>
            <a:extLst/>
          </a:lstStyle>
          <a:p>
            <a:pPr lvl="0"/>
            <a:r>
              <a:rPr lang="en-US" b="1" dirty="0" smtClean="0">
                <a:latin typeface="Arial" pitchFamily="34" charset="0"/>
                <a:cs typeface="Arial" pitchFamily="34" charset="0"/>
              </a:rPr>
              <a:t>HVAC</a:t>
            </a:r>
            <a:r>
              <a:rPr lang="en-US" dirty="0" smtClean="0">
                <a:latin typeface="Arial" pitchFamily="34" charset="0"/>
                <a:cs typeface="Arial" pitchFamily="34" charset="0"/>
              </a:rPr>
              <a:t>: </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Must operate in a variety of climates (from 120F+ degrees of Death Valley, to sub-zero tundra of the Yukon)</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 A refrigerator must be included for medical supplies</a:t>
            </a:r>
            <a:r>
              <a:rPr lang="en-US" b="1" dirty="0" smtClean="0">
                <a:latin typeface="Arial" pitchFamily="34" charset="0"/>
                <a:cs typeface="Arial" pitchFamily="34" charset="0"/>
              </a:rPr>
              <a:t> (not food)</a:t>
            </a:r>
          </a:p>
          <a:p>
            <a:pPr lvl="0"/>
            <a:endParaRPr lang="en-US" b="1" dirty="0" smtClean="0">
              <a:latin typeface="Arial" pitchFamily="34" charset="0"/>
              <a:cs typeface="Arial" pitchFamily="34" charset="0"/>
            </a:endParaRPr>
          </a:p>
          <a:p>
            <a:pPr lvl="0"/>
            <a:r>
              <a:rPr lang="en-US" dirty="0" smtClean="0">
                <a:latin typeface="Arial" pitchFamily="34" charset="0"/>
                <a:cs typeface="Arial" pitchFamily="34" charset="0"/>
              </a:rPr>
              <a:t>Consider insulation R-values and required thicknesses for Walls, Floor, and Ceiling</a:t>
            </a:r>
            <a:endParaRPr lang="en-US" dirty="0">
              <a:latin typeface="Arial" pitchFamily="34" charset="0"/>
              <a:cs typeface="Arial" pitchFamily="34" charset="0"/>
            </a:endParaRPr>
          </a:p>
        </p:txBody>
      </p:sp>
      <p:pic>
        <p:nvPicPr>
          <p:cNvPr id="53252" name="Picture 4" descr="http://static.guim.co.uk/sys-images/Guardian/About/General/2013/7/1/1372678842269/Death-Valley-010.jpg"/>
          <p:cNvPicPr>
            <a:picLocks noChangeAspect="1" noChangeArrowheads="1"/>
          </p:cNvPicPr>
          <p:nvPr/>
        </p:nvPicPr>
        <p:blipFill>
          <a:blip r:embed="rId3" cstate="print"/>
          <a:srcRect/>
          <a:stretch>
            <a:fillRect/>
          </a:stretch>
        </p:blipFill>
        <p:spPr bwMode="auto">
          <a:xfrm>
            <a:off x="0" y="4343400"/>
            <a:ext cx="4191000" cy="2514600"/>
          </a:xfrm>
          <a:prstGeom prst="rect">
            <a:avLst/>
          </a:prstGeom>
          <a:noFill/>
        </p:spPr>
      </p:pic>
      <p:pic>
        <p:nvPicPr>
          <p:cNvPr id="53254" name="Picture 6" descr="http://3.bp.blogspot.com/_Aash9MCy1lU/SWiTeXP3CwI/AAAAAAAAAg4/VIGAO1uoVzA/s400/igloo.jpg"/>
          <p:cNvPicPr>
            <a:picLocks noChangeAspect="1" noChangeArrowheads="1"/>
          </p:cNvPicPr>
          <p:nvPr/>
        </p:nvPicPr>
        <p:blipFill>
          <a:blip r:embed="rId4" cstate="print"/>
          <a:srcRect/>
          <a:stretch>
            <a:fillRect/>
          </a:stretch>
        </p:blipFill>
        <p:spPr bwMode="auto">
          <a:xfrm>
            <a:off x="5334000" y="4324349"/>
            <a:ext cx="3810000" cy="2533651"/>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685800" y="2057400"/>
            <a:ext cx="7162800" cy="2590800"/>
          </a:xfrm>
        </p:spPr>
        <p:txBody>
          <a:bodyPr/>
          <a:lstStyle>
            <a:extLst/>
          </a:lstStyle>
          <a:p>
            <a:pPr lvl="0"/>
            <a:r>
              <a:rPr lang="en-US" b="1" dirty="0" smtClean="0">
                <a:latin typeface="Arial" pitchFamily="34" charset="0"/>
                <a:cs typeface="Arial" pitchFamily="34" charset="0"/>
              </a:rPr>
              <a:t>PLUMBING: </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Medical Professional will need a sink</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May possibly not have access to water and wastewater from the Travel Center</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609600" y="1600200"/>
            <a:ext cx="7620000" cy="3810000"/>
          </a:xfrm>
        </p:spPr>
        <p:txBody>
          <a:bodyPr/>
          <a:lstStyle>
            <a:extLst/>
          </a:lstStyle>
          <a:p>
            <a:pPr lvl="0"/>
            <a:r>
              <a:rPr lang="en-US" b="1" dirty="0" smtClean="0">
                <a:latin typeface="Arial" pitchFamily="34" charset="0"/>
                <a:cs typeface="Arial" pitchFamily="34" charset="0"/>
              </a:rPr>
              <a:t>INFORMATION TECHNOLOGY</a:t>
            </a:r>
            <a:r>
              <a:rPr lang="en-US" dirty="0" smtClean="0">
                <a:latin typeface="Arial" pitchFamily="34" charset="0"/>
                <a:cs typeface="Arial" pitchFamily="34" charset="0"/>
              </a:rPr>
              <a:t>: </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Assume high-speed internet available. </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A high-def large teleconferencing capability must be designed into trailer (for televised sermons, group-counseling, exercise &amp; wellness classes, etc.)</a:t>
            </a:r>
            <a:endParaRPr lang="en-US" dirty="0">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09800"/>
            <a:ext cx="7620000" cy="3810000"/>
          </a:xfrm>
        </p:spPr>
        <p:txBody>
          <a:bodyPr/>
          <a:lstStyle>
            <a:extLst/>
          </a:lstStyle>
          <a:p>
            <a:pPr lvl="0"/>
            <a:r>
              <a:rPr lang="en-US" b="1" dirty="0" smtClean="0">
                <a:latin typeface="Arial" pitchFamily="34" charset="0"/>
                <a:cs typeface="Arial" pitchFamily="34" charset="0"/>
              </a:rPr>
              <a:t>ELECTRICAL</a:t>
            </a:r>
            <a:r>
              <a:rPr lang="en-US" dirty="0" smtClean="0">
                <a:latin typeface="Arial" pitchFamily="34" charset="0"/>
                <a:cs typeface="Arial" pitchFamily="34" charset="0"/>
              </a:rPr>
              <a:t>: </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Assume 10 watts per square foot supplied to trailer</a:t>
            </a:r>
          </a:p>
          <a:p>
            <a:pPr lvl="0"/>
            <a:endParaRPr lang="en-US" dirty="0" smtClean="0">
              <a:latin typeface="Arial" pitchFamily="34" charset="0"/>
              <a:cs typeface="Arial" pitchFamily="34" charset="0"/>
            </a:endParaRPr>
          </a:p>
          <a:p>
            <a:pPr lvl="0"/>
            <a:r>
              <a:rPr lang="en-US" dirty="0" smtClean="0">
                <a:latin typeface="Arial" pitchFamily="34" charset="0"/>
                <a:cs typeface="Arial" pitchFamily="34" charset="0"/>
              </a:rPr>
              <a:t>Can propose alternate (maybe renewable) energy generation and storage. </a:t>
            </a:r>
          </a:p>
          <a:p>
            <a:pPr lvl="0"/>
            <a:endParaRPr lang="en-US" b="1" dirty="0" smtClean="0">
              <a:latin typeface="Arial" pitchFamily="34" charset="0"/>
              <a:cs typeface="Arial" pitchFamily="34" charset="0"/>
            </a:endParaRPr>
          </a:p>
          <a:p>
            <a:pPr lvl="0"/>
            <a:r>
              <a:rPr lang="en-US" b="1" dirty="0" smtClean="0">
                <a:latin typeface="Arial" pitchFamily="34" charset="0"/>
                <a:cs typeface="Arial" pitchFamily="34" charset="0"/>
              </a:rPr>
              <a:t> </a:t>
            </a:r>
          </a:p>
          <a:p>
            <a:pPr lvl="0"/>
            <a:endParaRPr lang="en-US" b="1" dirty="0" smtClean="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Concert Stage Design</a:t>
            </a:r>
            <a:br>
              <a:rPr lang="en-US" dirty="0" smtClean="0"/>
            </a:br>
            <a:r>
              <a:rPr lang="en-US" dirty="0" smtClean="0"/>
              <a:t/>
            </a:r>
            <a:br>
              <a:rPr lang="en-US" dirty="0" smtClean="0"/>
            </a:br>
            <a:r>
              <a:rPr lang="en-US" dirty="0" smtClean="0"/>
              <a:t>A related talk just before presentations by mobile Wellness Center Contestants</a:t>
            </a:r>
            <a:br>
              <a:rPr lang="en-US" dirty="0" smtClean="0"/>
            </a:br>
            <a:endParaRPr lang="en-US" dirty="0"/>
          </a:p>
        </p:txBody>
      </p:sp>
      <p:sp>
        <p:nvSpPr>
          <p:cNvPr id="3" name="Subtitle 2"/>
          <p:cNvSpPr>
            <a:spLocks noGrp="1"/>
          </p:cNvSpPr>
          <p:nvPr>
            <p:ph type="subTitle" idx="1"/>
          </p:nvPr>
        </p:nvSpPr>
        <p:spPr>
          <a:xfrm>
            <a:off x="1371600" y="4419600"/>
            <a:ext cx="6400800" cy="1752600"/>
          </a:xfrm>
        </p:spPr>
        <p:txBody>
          <a:bodyPr/>
          <a:lstStyle/>
          <a:p>
            <a:r>
              <a:rPr lang="en-US" dirty="0" smtClean="0">
                <a:solidFill>
                  <a:schemeClr val="tx1"/>
                </a:solidFill>
              </a:rPr>
              <a:t>By Anthony M. Bird</a:t>
            </a:r>
          </a:p>
          <a:p>
            <a:r>
              <a:rPr lang="en-US" dirty="0" smtClean="0">
                <a:solidFill>
                  <a:schemeClr val="tx1"/>
                </a:solidFill>
              </a:rPr>
              <a:t>birda@etown.edu</a:t>
            </a:r>
            <a:endParaRPr lang="en-US" dirty="0">
              <a:solidFill>
                <a:schemeClr val="tx1"/>
              </a:solidFill>
            </a:endParaRPr>
          </a:p>
        </p:txBody>
      </p:sp>
    </p:spTree>
    <p:extLst>
      <p:ext uri="{BB962C8B-B14F-4D97-AF65-F5344CB8AC3E}">
        <p14:creationId xmlns:p14="http://schemas.microsoft.com/office/powerpoint/2010/main" xmlns="" val="488792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001000" cy="1249362"/>
          </a:xfrm>
        </p:spPr>
        <p:txBody>
          <a:bodyPr/>
          <a:lstStyle/>
          <a:p>
            <a:r>
              <a:rPr lang="en-US" dirty="0" smtClean="0"/>
              <a:t>The Combination of Two Passions</a:t>
            </a:r>
            <a:endParaRPr lang="en-US" dirty="0"/>
          </a:p>
        </p:txBody>
      </p:sp>
      <p:pic>
        <p:nvPicPr>
          <p:cNvPr id="2050" name="Picture 2" descr="https://scontent-b-iad.xx.fbcdn.net/hphotos-frc3/t1.0-9/24262_382287863626_5020908_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19200"/>
            <a:ext cx="3860799" cy="28956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79497" y="2209800"/>
            <a:ext cx="1586484" cy="3886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5" name="Picture 7" descr="https://scontent-b-iad.xx.fbcdn.net/hphotos-prn2/t1.0-9/167388_10150115398808627_4583554_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65981" y="990600"/>
            <a:ext cx="2481018"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https://fbcdn-sphotos-h-a.akamaihd.net/hphotos-ak-frc1/t1.0-9/5328_125136773626_1046118_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4114800"/>
            <a:ext cx="3657600" cy="2645166"/>
          </a:xfrm>
          <a:prstGeom prst="rect">
            <a:avLst/>
          </a:prstGeom>
          <a:noFill/>
          <a:extLst>
            <a:ext uri="{909E8E84-426E-40DD-AFC4-6F175D3DCCD1}">
              <a14:hiddenFill xmlns:a14="http://schemas.microsoft.com/office/drawing/2010/main" xmlns="">
                <a:solidFill>
                  <a:srgbClr val="FFFFFF"/>
                </a:solidFill>
              </a14:hiddenFill>
            </a:ext>
          </a:extLst>
        </p:spPr>
      </p:pic>
      <p:pic>
        <p:nvPicPr>
          <p:cNvPr id="2059" name="Picture 11" descr="https://scontent-a-iad.xx.fbcdn.net/hphotos-frc3/t1.0-9/4327_103139958626_6781484_n.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84413" y="3733800"/>
            <a:ext cx="2336207" cy="31149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69354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p:cNvSpPr>
          <p:nvPr/>
        </p:nvSpPr>
        <p:spPr>
          <a:xfrm>
            <a:off x="0" y="0"/>
            <a:ext cx="8298485" cy="5334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Flyer (</a:t>
            </a: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hlinkClick r:id="rId3"/>
              </a:rPr>
              <a:t>LINK</a:t>
            </a: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pic>
        <p:nvPicPr>
          <p:cNvPr id="130050" name="Picture 2"/>
          <p:cNvPicPr>
            <a:picLocks noChangeAspect="1" noChangeArrowheads="1"/>
          </p:cNvPicPr>
          <p:nvPr/>
        </p:nvPicPr>
        <p:blipFill>
          <a:blip r:embed="rId4" cstate="print"/>
          <a:srcRect l="32083" t="11111" r="32083" b="7407"/>
          <a:stretch>
            <a:fillRect/>
          </a:stretch>
        </p:blipFill>
        <p:spPr bwMode="auto">
          <a:xfrm>
            <a:off x="3782291" y="0"/>
            <a:ext cx="5361709"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848600" cy="838200"/>
          </a:xfrm>
        </p:spPr>
        <p:txBody>
          <a:bodyPr/>
          <a:lstStyle/>
          <a:p>
            <a:r>
              <a:rPr lang="en-US" dirty="0" smtClean="0"/>
              <a:t>Staging</a:t>
            </a:r>
            <a:endParaRPr lang="en-US" dirty="0"/>
          </a:p>
        </p:txBody>
      </p:sp>
      <p:sp>
        <p:nvSpPr>
          <p:cNvPr id="3" name="Content Placeholder 2"/>
          <p:cNvSpPr>
            <a:spLocks noGrp="1"/>
          </p:cNvSpPr>
          <p:nvPr>
            <p:ph sz="half" idx="1"/>
          </p:nvPr>
        </p:nvSpPr>
        <p:spPr>
          <a:xfrm>
            <a:off x="304800" y="990600"/>
            <a:ext cx="4800600" cy="4525963"/>
          </a:xfrm>
        </p:spPr>
        <p:txBody>
          <a:bodyPr>
            <a:normAutofit/>
          </a:bodyPr>
          <a:lstStyle/>
          <a:p>
            <a:r>
              <a:rPr lang="en-US" dirty="0" smtClean="0"/>
              <a:t>Temporary platform</a:t>
            </a:r>
          </a:p>
          <a:p>
            <a:endParaRPr lang="en-US" dirty="0" smtClean="0"/>
          </a:p>
          <a:p>
            <a:r>
              <a:rPr lang="en-US" dirty="0" err="1" smtClean="0"/>
              <a:t>Tait</a:t>
            </a:r>
            <a:r>
              <a:rPr lang="en-US" dirty="0" smtClean="0"/>
              <a:t> Towers: One of the biggest names in stage production 10 MILES FROM ETOWN – in LITITZ</a:t>
            </a:r>
          </a:p>
          <a:p>
            <a:endParaRPr lang="en-US" dirty="0" smtClean="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27037" y="4419600"/>
            <a:ext cx="4316963"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1297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0"/>
            <a:ext cx="8229600" cy="792162"/>
          </a:xfrm>
        </p:spPr>
        <p:txBody>
          <a:bodyPr/>
          <a:lstStyle/>
          <a:p>
            <a:r>
              <a:rPr lang="en-US" dirty="0" smtClean="0"/>
              <a:t>Staging</a:t>
            </a:r>
            <a:endParaRPr lang="en-US" dirty="0"/>
          </a:p>
        </p:txBody>
      </p:sp>
      <p:sp>
        <p:nvSpPr>
          <p:cNvPr id="4" name="Content Placeholder 3"/>
          <p:cNvSpPr>
            <a:spLocks noGrp="1"/>
          </p:cNvSpPr>
          <p:nvPr>
            <p:ph sz="half" idx="1"/>
          </p:nvPr>
        </p:nvSpPr>
        <p:spPr>
          <a:xfrm>
            <a:off x="381000" y="685800"/>
            <a:ext cx="4038600" cy="4525963"/>
          </a:xfrm>
        </p:spPr>
        <p:txBody>
          <a:bodyPr/>
          <a:lstStyle/>
          <a:p>
            <a:r>
              <a:rPr lang="en-US" dirty="0" smtClean="0"/>
              <a:t>Physical staging</a:t>
            </a:r>
          </a:p>
          <a:p>
            <a:r>
              <a:rPr lang="en-US" dirty="0" smtClean="0"/>
              <a:t>Lighting</a:t>
            </a:r>
          </a:p>
          <a:p>
            <a:r>
              <a:rPr lang="en-US" dirty="0" smtClean="0"/>
              <a:t>Sound</a:t>
            </a:r>
          </a:p>
          <a:p>
            <a:r>
              <a:rPr lang="en-US" dirty="0" smtClean="0"/>
              <a:t>Control system</a:t>
            </a:r>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9543" y="2895600"/>
            <a:ext cx="5964457" cy="3962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06179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2667000" cy="2000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19400" y="152400"/>
            <a:ext cx="3056068" cy="20704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1"/>
            <a:ext cx="3200400" cy="21319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0" y="2133600"/>
            <a:ext cx="2667000" cy="923330"/>
          </a:xfrm>
          <a:prstGeom prst="rect">
            <a:avLst/>
          </a:prstGeom>
        </p:spPr>
        <p:txBody>
          <a:bodyPr wrap="square">
            <a:spAutoFit/>
          </a:bodyPr>
          <a:lstStyle/>
          <a:p>
            <a:r>
              <a:rPr lang="en-US" dirty="0" smtClean="0"/>
              <a:t>Electric Factory</a:t>
            </a:r>
          </a:p>
          <a:p>
            <a:r>
              <a:rPr lang="en-US" dirty="0" smtClean="0"/>
              <a:t>- Indoor</a:t>
            </a:r>
          </a:p>
          <a:p>
            <a:r>
              <a:rPr lang="en-US" dirty="0" smtClean="0"/>
              <a:t>-Capacity: 3,000</a:t>
            </a:r>
            <a:endParaRPr lang="en-US" dirty="0"/>
          </a:p>
        </p:txBody>
      </p:sp>
      <p:sp>
        <p:nvSpPr>
          <p:cNvPr id="8" name="Rectangle 7"/>
          <p:cNvSpPr/>
          <p:nvPr/>
        </p:nvSpPr>
        <p:spPr>
          <a:xfrm>
            <a:off x="2895600" y="2286000"/>
            <a:ext cx="2819400" cy="1200329"/>
          </a:xfrm>
          <a:prstGeom prst="rect">
            <a:avLst/>
          </a:prstGeom>
        </p:spPr>
        <p:txBody>
          <a:bodyPr wrap="square">
            <a:spAutoFit/>
          </a:bodyPr>
          <a:lstStyle/>
          <a:p>
            <a:r>
              <a:rPr lang="en-US" dirty="0" err="1" smtClean="0"/>
              <a:t>Starland</a:t>
            </a:r>
            <a:r>
              <a:rPr lang="en-US" dirty="0" smtClean="0"/>
              <a:t> Ballroom</a:t>
            </a:r>
          </a:p>
          <a:p>
            <a:r>
              <a:rPr lang="en-US" dirty="0" smtClean="0"/>
              <a:t>-  Indoor</a:t>
            </a:r>
          </a:p>
          <a:p>
            <a:r>
              <a:rPr lang="en-US" dirty="0" smtClean="0"/>
              <a:t>- Capacity: EXPANDABLE</a:t>
            </a:r>
            <a:endParaRPr lang="en-US" dirty="0"/>
          </a:p>
        </p:txBody>
      </p:sp>
      <p:sp>
        <p:nvSpPr>
          <p:cNvPr id="9" name="Rectangle 8"/>
          <p:cNvSpPr/>
          <p:nvPr/>
        </p:nvSpPr>
        <p:spPr>
          <a:xfrm>
            <a:off x="6019800" y="2286000"/>
            <a:ext cx="2805157" cy="923330"/>
          </a:xfrm>
          <a:prstGeom prst="rect">
            <a:avLst/>
          </a:prstGeom>
        </p:spPr>
        <p:txBody>
          <a:bodyPr wrap="square">
            <a:spAutoFit/>
          </a:bodyPr>
          <a:lstStyle/>
          <a:p>
            <a:r>
              <a:rPr lang="en-US" dirty="0" smtClean="0"/>
              <a:t>Hershey Arena</a:t>
            </a:r>
          </a:p>
          <a:p>
            <a:r>
              <a:rPr lang="en-US" dirty="0" smtClean="0"/>
              <a:t>- Outside arena</a:t>
            </a:r>
          </a:p>
          <a:p>
            <a:r>
              <a:rPr lang="en-US" dirty="0" smtClean="0"/>
              <a:t>- Capacity: 7,200</a:t>
            </a:r>
          </a:p>
        </p:txBody>
      </p:sp>
      <p:pic>
        <p:nvPicPr>
          <p:cNvPr id="11"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 y="3581400"/>
            <a:ext cx="2162175" cy="2162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667000" y="3657600"/>
            <a:ext cx="3242667" cy="1981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172200" y="3505200"/>
            <a:ext cx="2733649" cy="2296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42564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Final Design</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1183593"/>
            <a:ext cx="6858000" cy="537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14330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990600"/>
          </a:xfrm>
        </p:spPr>
        <p:txBody>
          <a:bodyPr/>
          <a:lstStyle/>
          <a:p>
            <a:r>
              <a:rPr lang="en-US" dirty="0" smtClean="0"/>
              <a:t>Stage Dissection</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685800"/>
            <a:ext cx="6934200" cy="40169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ontent Placeholder 2"/>
          <p:cNvSpPr txBox="1">
            <a:spLocks/>
          </p:cNvSpPr>
          <p:nvPr/>
        </p:nvSpPr>
        <p:spPr>
          <a:xfrm>
            <a:off x="533400" y="4724400"/>
            <a:ext cx="8229600" cy="1981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Modular Tower Design for easier transport and setup</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Non-interactive backdrop</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Screens</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Speaker placement inside towers</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355374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10" name="W¥ل云玗İαЂÕØÚáÛ丫:Téxt Plàçèhòlðêr 表¥鷗字㌍_W 2"/>
          <p:cNvSpPr txBox="1">
            <a:spLocks/>
          </p:cNvSpPr>
          <p:nvPr/>
        </p:nvSpPr>
        <p:spPr>
          <a:xfrm>
            <a:off x="2819400" y="1219200"/>
            <a:ext cx="6172200" cy="20574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5</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th</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$180</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11" name="Picture 10" descr="image[3].jpeg"/>
          <p:cNvPicPr>
            <a:picLocks noChangeAspect="1"/>
          </p:cNvPicPr>
          <p:nvPr/>
        </p:nvPicPr>
        <p:blipFill>
          <a:blip r:embed="rId3" cstate="print"/>
          <a:srcRect t="33824" b="17941"/>
          <a:stretch>
            <a:fillRect/>
          </a:stretch>
        </p:blipFill>
        <p:spPr>
          <a:xfrm>
            <a:off x="0" y="3550176"/>
            <a:ext cx="9144000" cy="3307824"/>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098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762000" y="1295400"/>
            <a:ext cx="4419600" cy="4572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5</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th</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$180</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6" name="Picture 5" descr="C:\Users\Jacob\Downloads\doctors.jpg"/>
          <p:cNvPicPr>
            <a:picLocks noChangeAspect="1"/>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5147"/>
          <a:stretch>
            <a:fillRect/>
          </a:stretch>
        </p:blipFill>
        <p:spPr bwMode="auto">
          <a:xfrm>
            <a:off x="2514600" y="1752600"/>
            <a:ext cx="6477000" cy="4961678"/>
          </a:xfrm>
          <a:prstGeom prst="rect">
            <a:avLst/>
          </a:prstGeom>
          <a:noFill/>
          <a:ln>
            <a:noFill/>
          </a:ln>
        </p:spPr>
      </p:pic>
      <p:sp>
        <p:nvSpPr>
          <p:cNvPr id="7" name="Content Placeholder 2"/>
          <p:cNvSpPr txBox="1">
            <a:spLocks/>
          </p:cNvSpPr>
          <p:nvPr/>
        </p:nvSpPr>
        <p:spPr>
          <a:xfrm>
            <a:off x="152400" y="2819400"/>
            <a:ext cx="2209800" cy="39163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Student interviewed 150</a:t>
            </a:r>
            <a:r>
              <a:rPr kumimoji="0" lang="en-US" sz="2400" b="0" i="0" u="none" strike="noStrike" kern="0" cap="none" spc="0" normalizeH="0" noProof="0" dirty="0" smtClean="0">
                <a:ln>
                  <a:noFill/>
                </a:ln>
                <a:solidFill>
                  <a:schemeClr val="tx1"/>
                </a:solidFill>
                <a:effectLst/>
                <a:uLnTx/>
                <a:uFillTx/>
                <a:latin typeface="+mn-lt"/>
                <a:ea typeface="+mn-ea"/>
                <a:cs typeface="+mn-cs"/>
              </a:rPr>
              <a:t> truckers !</a:t>
            </a: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2667000" y="1447800"/>
            <a:ext cx="6172200" cy="2057400"/>
          </a:xfrm>
        </p:spPr>
        <p:txBody>
          <a:bodyPr/>
          <a:lstStyle>
            <a:extLst/>
          </a:lstStyle>
          <a:p>
            <a:r>
              <a:rPr lang="en-US" sz="2400" dirty="0" smtClean="0">
                <a:solidFill>
                  <a:srgbClr val="FFFF00"/>
                </a:solidFill>
              </a:rPr>
              <a:t>4</a:t>
            </a:r>
            <a:r>
              <a:rPr lang="en-US" sz="2400" baseline="30000" dirty="0" smtClean="0">
                <a:solidFill>
                  <a:srgbClr val="FFFF00"/>
                </a:solidFill>
              </a:rPr>
              <a:t>th</a:t>
            </a:r>
            <a:r>
              <a:rPr lang="en-US" sz="2400" dirty="0" smtClean="0">
                <a:solidFill>
                  <a:srgbClr val="FFFF00"/>
                </a:solidFill>
              </a:rPr>
              <a:t>  PRIZE  $375 </a:t>
            </a:r>
          </a:p>
          <a:p>
            <a:r>
              <a:rPr lang="en-US" sz="2400" dirty="0" smtClean="0">
                <a:solidFill>
                  <a:srgbClr val="FFFF00"/>
                </a:solidFill>
              </a:rPr>
              <a:t> </a:t>
            </a:r>
            <a:endParaRPr lang="en-US" dirty="0">
              <a:solidFill>
                <a:srgbClr val="FFFF00"/>
              </a:solidFill>
              <a:latin typeface="Arial" pitchFamily="34" charset="0"/>
              <a:cs typeface="Arial" pitchFamily="34" charset="0"/>
            </a:endParaRPr>
          </a:p>
        </p:txBody>
      </p:sp>
      <p:pic>
        <p:nvPicPr>
          <p:cNvPr id="7" name="Picture 6" descr="image[4].jpeg"/>
          <p:cNvPicPr>
            <a:picLocks noChangeAspect="1"/>
          </p:cNvPicPr>
          <p:nvPr/>
        </p:nvPicPr>
        <p:blipFill>
          <a:blip r:embed="rId3" cstate="print"/>
          <a:srcRect t="36765" b="12647"/>
          <a:stretch>
            <a:fillRect/>
          </a:stretch>
        </p:blipFill>
        <p:spPr>
          <a:xfrm>
            <a:off x="0" y="3388814"/>
            <a:ext cx="9144000" cy="3469186"/>
          </a:xfrm>
          <a:prstGeom prst="rect">
            <a:avLst/>
          </a:prstGeo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14400" y="12954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838200" y="1143000"/>
            <a:ext cx="4419600" cy="6858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4</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th</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$375 </a:t>
            </a:r>
          </a:p>
        </p:txBody>
      </p:sp>
      <p:pic>
        <p:nvPicPr>
          <p:cNvPr id="6" name="Picture 5"/>
          <p:cNvPicPr>
            <a:picLocks noChangeAspect="1"/>
          </p:cNvPicPr>
          <p:nvPr/>
        </p:nvPicPr>
        <p:blipFill rotWithShape="1">
          <a:blip r:embed="rId3" cstate="print"/>
          <a:srcRect t="3869" r="630" b="1995"/>
          <a:stretch/>
        </p:blipFill>
        <p:spPr>
          <a:xfrm>
            <a:off x="228600" y="1828800"/>
            <a:ext cx="8728363" cy="4876800"/>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2667000" y="1447800"/>
            <a:ext cx="6172200" cy="2057400"/>
          </a:xfrm>
        </p:spPr>
        <p:txBody>
          <a:bodyPr/>
          <a:lstStyle>
            <a:extLst/>
          </a:lstStyle>
          <a:p>
            <a:r>
              <a:rPr lang="en-US" sz="2400" dirty="0" smtClean="0">
                <a:solidFill>
                  <a:srgbClr val="FFFF00"/>
                </a:solidFill>
              </a:rPr>
              <a:t>3</a:t>
            </a:r>
            <a:r>
              <a:rPr lang="en-US" sz="2400" baseline="30000" dirty="0" smtClean="0">
                <a:solidFill>
                  <a:srgbClr val="FFFF00"/>
                </a:solidFill>
              </a:rPr>
              <a:t>rd</a:t>
            </a:r>
            <a:r>
              <a:rPr lang="en-US" sz="2400" dirty="0" smtClean="0">
                <a:solidFill>
                  <a:srgbClr val="FFFF00"/>
                </a:solidFill>
              </a:rPr>
              <a:t>  PRIZE  $750</a:t>
            </a:r>
          </a:p>
          <a:p>
            <a:r>
              <a:rPr lang="en-US" sz="2400" dirty="0" smtClean="0">
                <a:solidFill>
                  <a:srgbClr val="FFFF00"/>
                </a:solidFill>
              </a:rPr>
              <a:t> </a:t>
            </a:r>
            <a:endParaRPr lang="en-US" dirty="0">
              <a:solidFill>
                <a:srgbClr val="FFFF00"/>
              </a:solidFill>
              <a:latin typeface="Arial" pitchFamily="34" charset="0"/>
              <a:cs typeface="Arial" pitchFamily="34" charset="0"/>
            </a:endParaRPr>
          </a:p>
        </p:txBody>
      </p:sp>
      <p:pic>
        <p:nvPicPr>
          <p:cNvPr id="7" name="Picture 6" descr="image[2].jpeg"/>
          <p:cNvPicPr>
            <a:picLocks noChangeAspect="1"/>
          </p:cNvPicPr>
          <p:nvPr/>
        </p:nvPicPr>
        <p:blipFill>
          <a:blip r:embed="rId3" cstate="print"/>
          <a:srcRect t="36176" b="14412"/>
          <a:stretch>
            <a:fillRect/>
          </a:stretch>
        </p:blipFill>
        <p:spPr>
          <a:xfrm>
            <a:off x="0" y="3469484"/>
            <a:ext cx="9144000" cy="3388516"/>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pic>
        <p:nvPicPr>
          <p:cNvPr id="7" name="Picture 6" descr="http://www.aaeps.com/portfoliophotos/ta.jpg"/>
          <p:cNvPicPr>
            <a:picLocks noChangeAspect="1"/>
          </p:cNvPicPr>
          <p:nvPr/>
        </p:nvPicPr>
        <p:blipFill>
          <a:blip r:embed="rId3" cstate="print"/>
          <a:srcRect/>
          <a:stretch>
            <a:fillRect/>
          </a:stretch>
        </p:blipFill>
        <p:spPr bwMode="auto">
          <a:xfrm>
            <a:off x="457199" y="1371599"/>
            <a:ext cx="6934201" cy="519605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860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762000" y="1524000"/>
            <a:ext cx="2743200" cy="6858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3</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rd</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$750</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0" y="1371600"/>
            <a:ext cx="2114108" cy="164386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xmlns="" val="0"/>
              </a:ext>
            </a:extLst>
          </a:blip>
          <a:srcRect l="16667" b="4751"/>
          <a:stretch/>
        </p:blipFill>
        <p:spPr>
          <a:xfrm>
            <a:off x="228600" y="2438400"/>
            <a:ext cx="6375042" cy="411480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860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762000" y="1524000"/>
            <a:ext cx="2743200" cy="6858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3</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rd</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$750</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9" name="Picture 4" descr="gallery ima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5400" y="1905000"/>
            <a:ext cx="7239000" cy="482599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860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762000" y="1524000"/>
            <a:ext cx="2743200" cy="6858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3</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rd</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$750</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81800" y="1295400"/>
            <a:ext cx="2114108" cy="1643861"/>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l="14394" r="8333" b="16825"/>
          <a:stretch/>
        </p:blipFill>
        <p:spPr>
          <a:xfrm>
            <a:off x="533400" y="1828800"/>
            <a:ext cx="5867400" cy="4887487"/>
          </a:xfrm>
          <a:prstGeom prst="rect">
            <a:avLst/>
          </a:prstGeo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2667000" y="1447800"/>
            <a:ext cx="6172200" cy="2057400"/>
          </a:xfrm>
        </p:spPr>
        <p:txBody>
          <a:bodyPr/>
          <a:lstStyle>
            <a:extLst/>
          </a:lstStyle>
          <a:p>
            <a:r>
              <a:rPr lang="en-US" sz="2400" dirty="0" smtClean="0">
                <a:solidFill>
                  <a:srgbClr val="FFFF00"/>
                </a:solidFill>
              </a:rPr>
              <a:t> 2</a:t>
            </a:r>
            <a:r>
              <a:rPr lang="en-US" sz="2400" baseline="30000" dirty="0" smtClean="0">
                <a:solidFill>
                  <a:srgbClr val="FFFF00"/>
                </a:solidFill>
              </a:rPr>
              <a:t>ND</a:t>
            </a:r>
            <a:r>
              <a:rPr lang="en-US" sz="2400" dirty="0" smtClean="0">
                <a:solidFill>
                  <a:srgbClr val="FFFF00"/>
                </a:solidFill>
              </a:rPr>
              <a:t> PRIZE  $1500</a:t>
            </a:r>
          </a:p>
          <a:p>
            <a:r>
              <a:rPr lang="en-US" sz="2400" dirty="0" smtClean="0">
                <a:solidFill>
                  <a:srgbClr val="FFFF00"/>
                </a:solidFill>
              </a:rPr>
              <a:t> </a:t>
            </a:r>
            <a:endParaRPr lang="en-US" dirty="0">
              <a:solidFill>
                <a:srgbClr val="FFFF00"/>
              </a:solidFill>
              <a:latin typeface="Arial" pitchFamily="34" charset="0"/>
              <a:cs typeface="Arial" pitchFamily="34" charset="0"/>
            </a:endParaRPr>
          </a:p>
        </p:txBody>
      </p:sp>
      <p:pic>
        <p:nvPicPr>
          <p:cNvPr id="7" name="Picture 6" descr="image[1].jpeg"/>
          <p:cNvPicPr>
            <a:picLocks noChangeAspect="1"/>
          </p:cNvPicPr>
          <p:nvPr/>
        </p:nvPicPr>
        <p:blipFill>
          <a:blip r:embed="rId3" cstate="print"/>
          <a:srcRect t="34412" b="16176"/>
          <a:stretch>
            <a:fillRect/>
          </a:stretch>
        </p:blipFill>
        <p:spPr>
          <a:xfrm>
            <a:off x="0" y="3469445"/>
            <a:ext cx="9144000" cy="3388555"/>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098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762000" y="1295400"/>
            <a:ext cx="4419600" cy="5334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2</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ND</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$1500 </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3" cstate="print"/>
          <a:srcRect l="35696" t="25600" r="23544" b="35200"/>
          <a:stretch>
            <a:fillRect/>
          </a:stretch>
        </p:blipFill>
        <p:spPr bwMode="auto">
          <a:xfrm>
            <a:off x="1905000" y="1905000"/>
            <a:ext cx="7010400" cy="480141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098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762000" y="1295400"/>
            <a:ext cx="4419600" cy="5334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2</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ND</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$1500 </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7200" y="3200400"/>
            <a:ext cx="8355431" cy="1422548"/>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098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762000" y="1295400"/>
            <a:ext cx="4419600" cy="5334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2</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ND</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$1500 </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2438400"/>
            <a:ext cx="3744686" cy="4191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rcRect r="23411"/>
          <a:stretch>
            <a:fillRect/>
          </a:stretch>
        </p:blipFill>
        <p:spPr>
          <a:xfrm>
            <a:off x="4953000" y="1828800"/>
            <a:ext cx="3676550" cy="4151188"/>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2667000" y="1447800"/>
            <a:ext cx="6172200" cy="2057400"/>
          </a:xfrm>
        </p:spPr>
        <p:txBody>
          <a:bodyPr/>
          <a:lstStyle>
            <a:extLst/>
          </a:lstStyle>
          <a:p>
            <a:r>
              <a:rPr lang="en-US" sz="2400" dirty="0" smtClean="0">
                <a:solidFill>
                  <a:srgbClr val="FFFF00"/>
                </a:solidFill>
              </a:rPr>
              <a:t> 1</a:t>
            </a:r>
            <a:r>
              <a:rPr lang="en-US" sz="2400" baseline="30000" dirty="0" smtClean="0">
                <a:solidFill>
                  <a:srgbClr val="FFFF00"/>
                </a:solidFill>
              </a:rPr>
              <a:t>ST</a:t>
            </a:r>
            <a:r>
              <a:rPr lang="en-US" sz="2400" dirty="0" smtClean="0">
                <a:solidFill>
                  <a:srgbClr val="FFFF00"/>
                </a:solidFill>
              </a:rPr>
              <a:t>  PRIZE  $3000</a:t>
            </a:r>
          </a:p>
          <a:p>
            <a:r>
              <a:rPr lang="en-US" sz="2400" dirty="0" smtClean="0">
                <a:solidFill>
                  <a:srgbClr val="FFFF00"/>
                </a:solidFill>
              </a:rPr>
              <a:t> </a:t>
            </a:r>
            <a:endParaRPr lang="en-US" dirty="0">
              <a:solidFill>
                <a:srgbClr val="FFFF00"/>
              </a:solidFill>
              <a:latin typeface="Arial" pitchFamily="34" charset="0"/>
              <a:cs typeface="Arial" pitchFamily="34" charset="0"/>
            </a:endParaRPr>
          </a:p>
        </p:txBody>
      </p:sp>
      <p:pic>
        <p:nvPicPr>
          <p:cNvPr id="6" name="Picture 5" descr="image.jpeg"/>
          <p:cNvPicPr>
            <a:picLocks noChangeAspect="1"/>
          </p:cNvPicPr>
          <p:nvPr/>
        </p:nvPicPr>
        <p:blipFill>
          <a:blip r:embed="rId3" cstate="print"/>
          <a:srcRect t="31471" b="18824"/>
          <a:stretch>
            <a:fillRect/>
          </a:stretch>
        </p:blipFill>
        <p:spPr>
          <a:xfrm>
            <a:off x="0" y="3449322"/>
            <a:ext cx="9144000" cy="3408678"/>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990600" y="2209800"/>
            <a:ext cx="7620000" cy="3810000"/>
          </a:xfrm>
        </p:spPr>
        <p:txBody>
          <a:bodyPr/>
          <a:lstStyle>
            <a:extLst/>
          </a:lstStyle>
          <a:p>
            <a:pPr lvl="0"/>
            <a:endParaRPr lang="en-US" b="1" dirty="0" smtClean="0">
              <a:latin typeface="Arial" pitchFamily="34" charset="0"/>
              <a:cs typeface="Arial" pitchFamily="34" charset="0"/>
            </a:endParaRPr>
          </a:p>
          <a:p>
            <a:pPr lvl="0"/>
            <a:endParaRPr lang="en-US" b="1" dirty="0" smtClean="0"/>
          </a:p>
        </p:txBody>
      </p:sp>
      <p:sp>
        <p:nvSpPr>
          <p:cNvPr id="4" name="W¥ل云玗İαЂÕØÚáÛ丫:Téxt Plàçèhòlðêr 表¥鷗字㌍_W 2"/>
          <p:cNvSpPr txBox="1">
            <a:spLocks/>
          </p:cNvSpPr>
          <p:nvPr/>
        </p:nvSpPr>
        <p:spPr>
          <a:xfrm>
            <a:off x="838200" y="1524000"/>
            <a:ext cx="4419600" cy="685800"/>
          </a:xfrm>
          <a:prstGeom prst="rect">
            <a:avLst/>
          </a:prstGeom>
        </p:spPr>
        <p:txBody>
          <a:bodyPr tIns="91440" bIns="91440" anchor="b" anchorCtr="0">
            <a:noAutofit/>
          </a:bodyPr>
          <a:lstStyle>
            <a:extLst/>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1</a:t>
            </a:r>
            <a:r>
              <a:rPr kumimoji="0" lang="en-US" sz="2400" b="0" i="0" u="none" strike="noStrike" kern="0" cap="none" spc="0" normalizeH="0" baseline="30000" noProof="0" dirty="0" smtClean="0">
                <a:ln>
                  <a:noFill/>
                </a:ln>
                <a:solidFill>
                  <a:srgbClr val="FFFF00"/>
                </a:solidFill>
                <a:effectLst/>
                <a:uLnTx/>
                <a:uFillTx/>
                <a:latin typeface="+mn-lt"/>
                <a:ea typeface="+mn-ea"/>
                <a:cs typeface="+mn-cs"/>
              </a:rPr>
              <a:t>ST</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PRIZE  $3000</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a:t>
            </a:r>
            <a:endParaRPr kumimoji="0" lang="en-US" sz="1800" b="0" i="0" u="none" strike="noStrike" kern="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5373" y="2438400"/>
            <a:ext cx="8033457" cy="3886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6200" y="5791200"/>
            <a:ext cx="9030101" cy="1040053"/>
          </a:xfrm>
        </p:spPr>
      </p:pic>
      <p:sp>
        <p:nvSpPr>
          <p:cNvPr id="3" name="Title 2"/>
          <p:cNvSpPr>
            <a:spLocks noGrp="1"/>
          </p:cNvSpPr>
          <p:nvPr>
            <p:ph type="title"/>
          </p:nvPr>
        </p:nvSpPr>
        <p:spPr/>
        <p:txBody>
          <a:bodyPr/>
          <a:lstStyle/>
          <a:p>
            <a:r>
              <a:rPr lang="en-US" dirty="0" smtClean="0"/>
              <a:t>Original Design</a:t>
            </a:r>
            <a:endParaRPr lang="en-US" dirty="0"/>
          </a:p>
        </p:txBody>
      </p:sp>
      <p:sp>
        <p:nvSpPr>
          <p:cNvPr id="4" name="TextBox 3"/>
          <p:cNvSpPr txBox="1"/>
          <p:nvPr/>
        </p:nvSpPr>
        <p:spPr>
          <a:xfrm>
            <a:off x="5943600" y="1777425"/>
            <a:ext cx="3200400" cy="584775"/>
          </a:xfrm>
          <a:prstGeom prst="rect">
            <a:avLst/>
          </a:prstGeom>
          <a:noFill/>
        </p:spPr>
        <p:txBody>
          <a:bodyPr wrap="square" rtlCol="0">
            <a:spAutoFit/>
          </a:bodyPr>
          <a:lstStyle/>
          <a:p>
            <a:r>
              <a:rPr lang="en-US" sz="3200" b="1" dirty="0" smtClean="0">
                <a:solidFill>
                  <a:schemeClr val="tx2">
                    <a:lumMod val="75000"/>
                  </a:schemeClr>
                </a:solidFill>
              </a:rPr>
              <a:t>Exterior</a:t>
            </a:r>
            <a:endParaRPr lang="en-US" sz="3200" b="1" dirty="0">
              <a:solidFill>
                <a:schemeClr val="tx2">
                  <a:lumMod val="75000"/>
                </a:schemeClr>
              </a:solidFill>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35057" y="3276600"/>
            <a:ext cx="5056543" cy="2129071"/>
          </a:xfrm>
          <a:prstGeom prst="rect">
            <a:avLst/>
          </a:prstGeom>
        </p:spPr>
      </p:pic>
      <p:sp>
        <p:nvSpPr>
          <p:cNvPr id="8" name="TextBox 7"/>
          <p:cNvSpPr txBox="1"/>
          <p:nvPr/>
        </p:nvSpPr>
        <p:spPr>
          <a:xfrm>
            <a:off x="381000" y="1981200"/>
            <a:ext cx="3124200"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lumMod val="75000"/>
                  </a:schemeClr>
                </a:solidFill>
              </a:rPr>
              <a:t>M</a:t>
            </a:r>
            <a:r>
              <a:rPr lang="en-US" sz="2000" dirty="0" smtClean="0">
                <a:solidFill>
                  <a:schemeClr val="tx2">
                    <a:lumMod val="75000"/>
                  </a:schemeClr>
                </a:solidFill>
              </a:rPr>
              <a:t>ovable trailer walls that will unfold into a raised floor for the chapel space. </a:t>
            </a:r>
          </a:p>
          <a:p>
            <a:pPr marL="285750" indent="-285750">
              <a:buFont typeface="Arial" panose="020B0604020202020204" pitchFamily="34" charset="0"/>
              <a:buChar char="•"/>
            </a:pPr>
            <a:r>
              <a:rPr lang="en-US" sz="2000" dirty="0" smtClean="0">
                <a:solidFill>
                  <a:schemeClr val="tx2">
                    <a:lumMod val="75000"/>
                  </a:schemeClr>
                </a:solidFill>
              </a:rPr>
              <a:t>What looks like a transparent sheet over the chapel area will actually be  a fabric membrane that is insulated and will attached to the solid structure.  </a:t>
            </a:r>
            <a:endParaRPr lang="en-US" sz="2000" dirty="0"/>
          </a:p>
        </p:txBody>
      </p:sp>
    </p:spTree>
    <p:extLst>
      <p:ext uri="{BB962C8B-B14F-4D97-AF65-F5344CB8AC3E}">
        <p14:creationId xmlns="" xmlns:p14="http://schemas.microsoft.com/office/powerpoint/2010/main" val="1935837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pic>
        <p:nvPicPr>
          <p:cNvPr id="6" name="Picture 5"/>
          <p:cNvPicPr/>
          <p:nvPr/>
        </p:nvPicPr>
        <p:blipFill>
          <a:blip r:embed="rId3" cstate="print"/>
          <a:srcRect/>
          <a:stretch>
            <a:fillRect/>
          </a:stretch>
        </p:blipFill>
        <p:spPr bwMode="auto">
          <a:xfrm>
            <a:off x="609600" y="1295400"/>
            <a:ext cx="1577340" cy="1790700"/>
          </a:xfrm>
          <a:prstGeom prst="rect">
            <a:avLst/>
          </a:prstGeom>
          <a:noFill/>
          <a:ln w="9525">
            <a:noFill/>
            <a:miter lim="800000"/>
            <a:headEnd/>
            <a:tailEnd/>
          </a:ln>
        </p:spPr>
      </p:pic>
      <p:sp>
        <p:nvSpPr>
          <p:cNvPr id="8" name="W¥ل云玗İαЂÕØÚáÛ丫:Téxt Plàçèhòlðêr 表¥鷗字㌍_W 2"/>
          <p:cNvSpPr>
            <a:spLocks noGrp="1"/>
          </p:cNvSpPr>
          <p:nvPr>
            <p:ph type="body" sz="quarter" idx="11"/>
          </p:nvPr>
        </p:nvSpPr>
        <p:spPr>
          <a:xfrm>
            <a:off x="2362200" y="3124200"/>
            <a:ext cx="6324600" cy="1524000"/>
          </a:xfrm>
        </p:spPr>
        <p:txBody>
          <a:bodyPr/>
          <a:lstStyle>
            <a:extLst/>
          </a:lstStyle>
          <a:p>
            <a:r>
              <a:rPr lang="en-US" sz="4000" b="1" dirty="0" smtClean="0"/>
              <a:t>To Elevate the Dignity of the Individual</a:t>
            </a:r>
            <a:endParaRPr lang="en-US" sz="4000" dirty="0"/>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6348" r="5606" b="15536"/>
          <a:stretch/>
        </p:blipFill>
        <p:spPr>
          <a:xfrm>
            <a:off x="76200" y="4267200"/>
            <a:ext cx="4840014" cy="2362200"/>
          </a:xfrm>
          <a:prstGeom prst="rect">
            <a:avLst/>
          </a:prstGeom>
          <a:ln>
            <a:noFill/>
          </a:ln>
          <a:effectLst>
            <a:softEdge rad="112500"/>
          </a:effectLst>
        </p:spPr>
      </p:pic>
      <p:sp>
        <p:nvSpPr>
          <p:cNvPr id="3" name="Title 2"/>
          <p:cNvSpPr>
            <a:spLocks noGrp="1"/>
          </p:cNvSpPr>
          <p:nvPr>
            <p:ph type="title"/>
          </p:nvPr>
        </p:nvSpPr>
        <p:spPr/>
        <p:txBody>
          <a:bodyPr/>
          <a:lstStyle/>
          <a:p>
            <a:r>
              <a:rPr lang="en-US" dirty="0" smtClean="0"/>
              <a:t>Newest Design</a:t>
            </a:r>
            <a:endParaRPr lang="en-US" dirty="0"/>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l="17518" b="13492"/>
          <a:stretch/>
        </p:blipFill>
        <p:spPr>
          <a:xfrm>
            <a:off x="5181600" y="4495800"/>
            <a:ext cx="3733800" cy="1992289"/>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54244" y="2072678"/>
            <a:ext cx="4313556" cy="2194522"/>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07235" y="2098834"/>
            <a:ext cx="4112365" cy="2092166"/>
          </a:xfrm>
          <a:prstGeom prst="rect">
            <a:avLst/>
          </a:prstGeom>
          <a:ln>
            <a:noFill/>
          </a:ln>
          <a:effectLst>
            <a:softEdge rad="112500"/>
          </a:effectLst>
        </p:spPr>
      </p:pic>
    </p:spTree>
    <p:extLst>
      <p:ext uri="{BB962C8B-B14F-4D97-AF65-F5344CB8AC3E}">
        <p14:creationId xmlns="" xmlns:p14="http://schemas.microsoft.com/office/powerpoint/2010/main" val="71203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b="27674"/>
          <a:stretch/>
        </p:blipFill>
        <p:spPr>
          <a:xfrm>
            <a:off x="827509" y="3886200"/>
            <a:ext cx="7402091" cy="2496152"/>
          </a:xfrm>
        </p:spPr>
      </p:pic>
      <p:sp>
        <p:nvSpPr>
          <p:cNvPr id="3" name="Title 2"/>
          <p:cNvSpPr>
            <a:spLocks noGrp="1"/>
          </p:cNvSpPr>
          <p:nvPr>
            <p:ph type="title"/>
          </p:nvPr>
        </p:nvSpPr>
        <p:spPr/>
        <p:txBody>
          <a:bodyPr/>
          <a:lstStyle/>
          <a:p>
            <a:r>
              <a:rPr lang="en-US" dirty="0" smtClean="0"/>
              <a:t>Example</a:t>
            </a:r>
            <a:endParaRPr lang="en-US" dirty="0"/>
          </a:p>
        </p:txBody>
      </p:sp>
      <p:sp>
        <p:nvSpPr>
          <p:cNvPr id="5" name="TextBox 4"/>
          <p:cNvSpPr txBox="1"/>
          <p:nvPr/>
        </p:nvSpPr>
        <p:spPr>
          <a:xfrm>
            <a:off x="762000" y="2057400"/>
            <a:ext cx="6858000" cy="1200329"/>
          </a:xfrm>
          <a:prstGeom prst="rect">
            <a:avLst/>
          </a:prstGeom>
          <a:noFill/>
        </p:spPr>
        <p:txBody>
          <a:bodyPr wrap="square" rtlCol="0">
            <a:spAutoFit/>
          </a:bodyPr>
          <a:lstStyle/>
          <a:p>
            <a:r>
              <a:rPr lang="en-US" sz="2400" b="1" dirty="0" smtClean="0">
                <a:solidFill>
                  <a:schemeClr val="tx2">
                    <a:lumMod val="75000"/>
                  </a:schemeClr>
                </a:solidFill>
              </a:rPr>
              <a:t>The Mobile Wellness Center will be placed in an area that will be easily accessible to all the drivers, as seen below.</a:t>
            </a:r>
            <a:endParaRPr lang="en-US" sz="2400" b="1" dirty="0">
              <a:solidFill>
                <a:schemeClr val="tx2">
                  <a:lumMod val="75000"/>
                </a:schemeClr>
              </a:solidFill>
            </a:endParaRPr>
          </a:p>
        </p:txBody>
      </p:sp>
    </p:spTree>
    <p:extLst>
      <p:ext uri="{BB962C8B-B14F-4D97-AF65-F5344CB8AC3E}">
        <p14:creationId xmlns="" xmlns:p14="http://schemas.microsoft.com/office/powerpoint/2010/main" val="1109001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447800" y="3962400"/>
            <a:ext cx="6705600" cy="2369696"/>
          </a:xfrm>
        </p:spPr>
      </p:pic>
      <p:sp>
        <p:nvSpPr>
          <p:cNvPr id="3" name="Title 2"/>
          <p:cNvSpPr>
            <a:spLocks noGrp="1"/>
          </p:cNvSpPr>
          <p:nvPr>
            <p:ph type="title"/>
          </p:nvPr>
        </p:nvSpPr>
        <p:spPr/>
        <p:txBody>
          <a:bodyPr/>
          <a:lstStyle/>
          <a:p>
            <a:r>
              <a:rPr lang="en-US" dirty="0" smtClean="0"/>
              <a:t>Folding Properties</a:t>
            </a:r>
            <a:endParaRPr lang="en-US" dirty="0"/>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0" y="1587062"/>
            <a:ext cx="3973219" cy="2811062"/>
          </a:xfrm>
          <a:prstGeom prst="rect">
            <a:avLst/>
          </a:prstGeom>
        </p:spPr>
      </p:pic>
      <p:pic>
        <p:nvPicPr>
          <p:cNvPr id="6" name="Picture 5"/>
          <p:cNvPicPr>
            <a:picLocks noChangeAspect="1"/>
          </p:cNvPicPr>
          <p:nvPr/>
        </p:nvPicPr>
        <p:blipFill rotWithShape="1">
          <a:blip r:embed="rId4" cstate="print">
            <a:extLst>
              <a:ext uri="{28A0092B-C50C-407E-A947-70E740481C1C}">
                <a14:useLocalDpi xmlns="" xmlns:a14="http://schemas.microsoft.com/office/drawing/2010/main" val="0"/>
              </a:ext>
            </a:extLst>
          </a:blip>
          <a:srcRect l="6724" t="7475" r="11379" b="17787"/>
          <a:stretch/>
        </p:blipFill>
        <p:spPr>
          <a:xfrm>
            <a:off x="649013" y="2183296"/>
            <a:ext cx="3744311" cy="1618593"/>
          </a:xfrm>
          <a:prstGeom prst="rect">
            <a:avLst/>
          </a:prstGeom>
        </p:spPr>
      </p:pic>
    </p:spTree>
    <p:extLst>
      <p:ext uri="{BB962C8B-B14F-4D97-AF65-F5344CB8AC3E}">
        <p14:creationId xmlns="" xmlns:p14="http://schemas.microsoft.com/office/powerpoint/2010/main" val="405786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Render5.bmp"/>
          <p:cNvPicPr>
            <a:picLocks noChangeAspect="1"/>
          </p:cNvPicPr>
          <p:nvPr/>
        </p:nvPicPr>
        <p:blipFill>
          <a:blip r:embed="rId2" cstate="print"/>
          <a:stretch>
            <a:fillRect/>
          </a:stretch>
        </p:blipFill>
        <p:spPr>
          <a:xfrm>
            <a:off x="990600" y="1447800"/>
            <a:ext cx="7315200" cy="372160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Render1.bmp"/>
          <p:cNvPicPr>
            <a:picLocks noChangeAspect="1"/>
          </p:cNvPicPr>
          <p:nvPr/>
        </p:nvPicPr>
        <p:blipFill>
          <a:blip r:embed="rId2" cstate="print"/>
          <a:stretch>
            <a:fillRect/>
          </a:stretch>
        </p:blipFill>
        <p:spPr>
          <a:xfrm>
            <a:off x="990600" y="1447800"/>
            <a:ext cx="7315200" cy="372160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362200"/>
            <a:ext cx="5410199" cy="3755496"/>
          </a:xfrm>
        </p:spPr>
        <p:txBody>
          <a:bodyPr/>
          <a:lstStyle/>
          <a:p>
            <a:r>
              <a:rPr lang="en-US" dirty="0"/>
              <a:t>Light-weight fabric membrane with insulation properties for easy set-up and  tare-down, and also functional for detachable shelter.</a:t>
            </a:r>
          </a:p>
          <a:p>
            <a:endParaRPr lang="en-US" dirty="0"/>
          </a:p>
        </p:txBody>
      </p:sp>
      <p:sp>
        <p:nvSpPr>
          <p:cNvPr id="3" name="Title 2"/>
          <p:cNvSpPr>
            <a:spLocks noGrp="1"/>
          </p:cNvSpPr>
          <p:nvPr>
            <p:ph type="title"/>
          </p:nvPr>
        </p:nvSpPr>
        <p:spPr/>
        <p:txBody>
          <a:bodyPr/>
          <a:lstStyle/>
          <a:p>
            <a:r>
              <a:rPr lang="en-US" dirty="0" smtClean="0"/>
              <a:t>Design</a:t>
            </a:r>
            <a:endParaRPr lang="en-US" dirty="0"/>
          </a:p>
        </p:txBody>
      </p:sp>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3344" y="4353324"/>
            <a:ext cx="3707656" cy="21998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p:cNvSpPr txBox="1"/>
          <p:nvPr/>
        </p:nvSpPr>
        <p:spPr>
          <a:xfrm>
            <a:off x="533400" y="1524000"/>
            <a:ext cx="5256663" cy="461665"/>
          </a:xfrm>
          <a:prstGeom prst="rect">
            <a:avLst/>
          </a:prstGeom>
          <a:noFill/>
        </p:spPr>
        <p:txBody>
          <a:bodyPr wrap="square" rtlCol="0">
            <a:spAutoFit/>
          </a:bodyPr>
          <a:lstStyle/>
          <a:p>
            <a:r>
              <a:rPr lang="en-US" sz="2400" b="1" dirty="0" smtClean="0">
                <a:solidFill>
                  <a:schemeClr val="tx2"/>
                </a:solidFill>
              </a:rPr>
              <a:t>Roof and Walls of Chapel</a:t>
            </a:r>
            <a:endParaRPr lang="en-US" sz="2400" b="1" dirty="0">
              <a:solidFill>
                <a:schemeClr val="tx2"/>
              </a:solidFill>
            </a:endParaRPr>
          </a:p>
        </p:txBody>
      </p:sp>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b="27397"/>
          <a:stretch/>
        </p:blipFill>
        <p:spPr>
          <a:xfrm>
            <a:off x="5638800" y="2819400"/>
            <a:ext cx="3247474" cy="3581400"/>
          </a:xfrm>
          <a:prstGeom prst="rect">
            <a:avLst/>
          </a:prstGeom>
        </p:spPr>
      </p:pic>
    </p:spTree>
    <p:extLst>
      <p:ext uri="{BB962C8B-B14F-4D97-AF65-F5344CB8AC3E}">
        <p14:creationId xmlns="" xmlns:p14="http://schemas.microsoft.com/office/powerpoint/2010/main" val="855313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Design</a:t>
            </a:r>
            <a:endParaRPr lang="en-US" dirty="0"/>
          </a:p>
        </p:txBody>
      </p:sp>
      <p:sp>
        <p:nvSpPr>
          <p:cNvPr id="4" name="TextBox 3"/>
          <p:cNvSpPr txBox="1"/>
          <p:nvPr/>
        </p:nvSpPr>
        <p:spPr>
          <a:xfrm>
            <a:off x="5562600" y="1777425"/>
            <a:ext cx="3505200" cy="584775"/>
          </a:xfrm>
          <a:prstGeom prst="rect">
            <a:avLst/>
          </a:prstGeom>
          <a:noFill/>
        </p:spPr>
        <p:txBody>
          <a:bodyPr wrap="square" rtlCol="0">
            <a:spAutoFit/>
          </a:bodyPr>
          <a:lstStyle/>
          <a:p>
            <a:r>
              <a:rPr lang="en-US" sz="3200" b="1" dirty="0" smtClean="0">
                <a:solidFill>
                  <a:schemeClr val="tx2">
                    <a:lumMod val="75000"/>
                  </a:schemeClr>
                </a:solidFill>
              </a:rPr>
              <a:t>Interior</a:t>
            </a: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83028" y="3886201"/>
            <a:ext cx="8379972" cy="2713188"/>
          </a:xfrm>
          <a:prstGeom prst="rect">
            <a:avLst/>
          </a:prstGeom>
        </p:spPr>
      </p:pic>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40952" b="36215"/>
          <a:stretch/>
        </p:blipFill>
        <p:spPr>
          <a:xfrm>
            <a:off x="381000" y="1676400"/>
            <a:ext cx="3318909" cy="1665889"/>
          </a:xfrm>
          <a:prstGeom prst="rect">
            <a:avLst/>
          </a:prstGeom>
        </p:spPr>
      </p:pic>
      <p:sp>
        <p:nvSpPr>
          <p:cNvPr id="9" name="TextBox 8"/>
          <p:cNvSpPr txBox="1"/>
          <p:nvPr/>
        </p:nvSpPr>
        <p:spPr>
          <a:xfrm>
            <a:off x="3484180" y="2743200"/>
            <a:ext cx="5715000" cy="707886"/>
          </a:xfrm>
          <a:prstGeom prst="rect">
            <a:avLst/>
          </a:prstGeom>
          <a:noFill/>
        </p:spPr>
        <p:txBody>
          <a:bodyPr wrap="square" rtlCol="0">
            <a:spAutoFit/>
          </a:bodyPr>
          <a:lstStyle/>
          <a:p>
            <a:pPr algn="ctr"/>
            <a:r>
              <a:rPr lang="en-US" sz="2000" b="1" dirty="0" smtClean="0">
                <a:solidFill>
                  <a:schemeClr val="tx2"/>
                </a:solidFill>
              </a:rPr>
              <a:t>Mobile </a:t>
            </a:r>
          </a:p>
          <a:p>
            <a:pPr algn="ctr"/>
            <a:r>
              <a:rPr lang="en-US" sz="2000" b="1" dirty="0" smtClean="0">
                <a:solidFill>
                  <a:schemeClr val="tx2"/>
                </a:solidFill>
              </a:rPr>
              <a:t>Chapel/Doctors office/Psychological Counseling</a:t>
            </a:r>
            <a:endParaRPr lang="en-US" sz="2000" b="1" dirty="0">
              <a:solidFill>
                <a:schemeClr val="tx2"/>
              </a:solidFill>
            </a:endParaRPr>
          </a:p>
        </p:txBody>
      </p:sp>
    </p:spTree>
    <p:extLst>
      <p:ext uri="{BB962C8B-B14F-4D97-AF65-F5344CB8AC3E}">
        <p14:creationId xmlns="" xmlns:p14="http://schemas.microsoft.com/office/powerpoint/2010/main" val="890417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rot="10800000">
            <a:off x="-1" y="2286000"/>
            <a:ext cx="8305605" cy="4441825"/>
          </a:xfrm>
        </p:spPr>
      </p:pic>
      <p:sp>
        <p:nvSpPr>
          <p:cNvPr id="3" name="Title 2"/>
          <p:cNvSpPr>
            <a:spLocks noGrp="1"/>
          </p:cNvSpPr>
          <p:nvPr>
            <p:ph type="title"/>
          </p:nvPr>
        </p:nvSpPr>
        <p:spPr>
          <a:xfrm>
            <a:off x="152400" y="0"/>
            <a:ext cx="8229600" cy="487362"/>
          </a:xfrm>
        </p:spPr>
        <p:txBody>
          <a:bodyPr>
            <a:normAutofit fontScale="90000"/>
          </a:bodyPr>
          <a:lstStyle/>
          <a:p>
            <a:r>
              <a:rPr lang="en-US" dirty="0" smtClean="0"/>
              <a:t>Design</a:t>
            </a:r>
            <a:endParaRPr lang="en-US" dirty="0"/>
          </a:p>
        </p:txBody>
      </p:sp>
      <p:sp>
        <p:nvSpPr>
          <p:cNvPr id="5" name="TextBox 4"/>
          <p:cNvSpPr txBox="1"/>
          <p:nvPr/>
        </p:nvSpPr>
        <p:spPr>
          <a:xfrm>
            <a:off x="228600" y="533400"/>
            <a:ext cx="4724400" cy="646331"/>
          </a:xfrm>
          <a:prstGeom prst="rect">
            <a:avLst/>
          </a:prstGeom>
          <a:noFill/>
        </p:spPr>
        <p:txBody>
          <a:bodyPr wrap="square" rtlCol="0">
            <a:spAutoFit/>
          </a:bodyPr>
          <a:lstStyle/>
          <a:p>
            <a:r>
              <a:rPr lang="en-US" sz="3600" b="1" dirty="0" smtClean="0">
                <a:solidFill>
                  <a:schemeClr val="tx2">
                    <a:lumMod val="75000"/>
                  </a:schemeClr>
                </a:solidFill>
              </a:rPr>
              <a:t>Space utilization</a:t>
            </a:r>
            <a:endParaRPr lang="en-US" sz="3600" b="1" dirty="0">
              <a:solidFill>
                <a:schemeClr val="tx2">
                  <a:lumMod val="75000"/>
                </a:schemeClr>
              </a:solidFill>
            </a:endParaRPr>
          </a:p>
        </p:txBody>
      </p:sp>
      <p:sp>
        <p:nvSpPr>
          <p:cNvPr id="6" name="TextBox 5"/>
          <p:cNvSpPr txBox="1"/>
          <p:nvPr/>
        </p:nvSpPr>
        <p:spPr>
          <a:xfrm>
            <a:off x="838200" y="1752600"/>
            <a:ext cx="3124200" cy="461665"/>
          </a:xfrm>
          <a:prstGeom prst="rect">
            <a:avLst/>
          </a:prstGeom>
          <a:noFill/>
        </p:spPr>
        <p:txBody>
          <a:bodyPr wrap="square" rtlCol="0">
            <a:spAutoFit/>
          </a:bodyPr>
          <a:lstStyle/>
          <a:p>
            <a:r>
              <a:rPr lang="en-US" sz="2400" b="1" dirty="0" smtClean="0"/>
              <a:t>Physical Health</a:t>
            </a:r>
          </a:p>
        </p:txBody>
      </p:sp>
      <p:sp>
        <p:nvSpPr>
          <p:cNvPr id="7" name="TextBox 6"/>
          <p:cNvSpPr txBox="1"/>
          <p:nvPr/>
        </p:nvSpPr>
        <p:spPr>
          <a:xfrm>
            <a:off x="5029200" y="1752600"/>
            <a:ext cx="2743200" cy="461665"/>
          </a:xfrm>
          <a:prstGeom prst="rect">
            <a:avLst/>
          </a:prstGeom>
          <a:noFill/>
        </p:spPr>
        <p:txBody>
          <a:bodyPr wrap="square" rtlCol="0">
            <a:spAutoFit/>
          </a:bodyPr>
          <a:lstStyle/>
          <a:p>
            <a:r>
              <a:rPr lang="en-US" sz="2400" b="1" dirty="0" smtClean="0"/>
              <a:t>Mental Health</a:t>
            </a:r>
            <a:endParaRPr lang="en-US" sz="2400" b="1" dirty="0"/>
          </a:p>
        </p:txBody>
      </p:sp>
      <p:sp>
        <p:nvSpPr>
          <p:cNvPr id="8" name="TextBox 7"/>
          <p:cNvSpPr txBox="1"/>
          <p:nvPr/>
        </p:nvSpPr>
        <p:spPr>
          <a:xfrm rot="5400000">
            <a:off x="7126933" y="5141268"/>
            <a:ext cx="2971798" cy="461665"/>
          </a:xfrm>
          <a:prstGeom prst="rect">
            <a:avLst/>
          </a:prstGeom>
          <a:noFill/>
        </p:spPr>
        <p:txBody>
          <a:bodyPr wrap="square" rtlCol="0">
            <a:spAutoFit/>
          </a:bodyPr>
          <a:lstStyle/>
          <a:p>
            <a:r>
              <a:rPr lang="en-US" sz="2400" b="1" dirty="0" smtClean="0"/>
              <a:t>Spiritual Health</a:t>
            </a:r>
          </a:p>
        </p:txBody>
      </p:sp>
    </p:spTree>
    <p:extLst>
      <p:ext uri="{BB962C8B-B14F-4D97-AF65-F5344CB8AC3E}">
        <p14:creationId xmlns="" xmlns:p14="http://schemas.microsoft.com/office/powerpoint/2010/main" val="41432718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05600" y="2209800"/>
            <a:ext cx="857250" cy="137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rotWithShape="1">
          <a:blip r:embed="rId4" cstate="print">
            <a:extLst>
              <a:ext uri="{28A0092B-C50C-407E-A947-70E740481C1C}">
                <a14:useLocalDpi xmlns="" xmlns:a14="http://schemas.microsoft.com/office/drawing/2010/main" val="0"/>
              </a:ext>
            </a:extLst>
          </a:blip>
          <a:srcRect l="66593" t="64020" r="3651" b="5511"/>
          <a:stretch/>
        </p:blipFill>
        <p:spPr>
          <a:xfrm rot="10800000">
            <a:off x="5638800" y="304800"/>
            <a:ext cx="2758440" cy="1510574"/>
          </a:xfrm>
        </p:spPr>
      </p:pic>
      <p:sp>
        <p:nvSpPr>
          <p:cNvPr id="3" name="Title 2"/>
          <p:cNvSpPr>
            <a:spLocks noGrp="1"/>
          </p:cNvSpPr>
          <p:nvPr>
            <p:ph type="title"/>
          </p:nvPr>
        </p:nvSpPr>
        <p:spPr/>
        <p:txBody>
          <a:bodyPr/>
          <a:lstStyle/>
          <a:p>
            <a:r>
              <a:rPr lang="en-US" dirty="0" smtClean="0"/>
              <a:t>Physical Health</a:t>
            </a:r>
            <a:endParaRPr lang="en-US" dirty="0"/>
          </a:p>
        </p:txBody>
      </p:sp>
      <p:pic>
        <p:nvPicPr>
          <p:cNvPr id="6" name="Picture 5"/>
          <p:cNvPicPr>
            <a:picLocks noChangeAspect="1"/>
          </p:cNvPicPr>
          <p:nvPr/>
        </p:nvPicPr>
        <p:blipFill rotWithShape="1">
          <a:blip r:embed="rId5" cstate="print">
            <a:extLst>
              <a:ext uri="{28A0092B-C50C-407E-A947-70E740481C1C}">
                <a14:useLocalDpi xmlns="" xmlns:a14="http://schemas.microsoft.com/office/drawing/2010/main" val="0"/>
              </a:ext>
            </a:extLst>
          </a:blip>
          <a:srcRect l="52833" b="16830"/>
          <a:stretch/>
        </p:blipFill>
        <p:spPr>
          <a:xfrm>
            <a:off x="3581400" y="4038600"/>
            <a:ext cx="4312920" cy="2636695"/>
          </a:xfrm>
          <a:prstGeom prst="rect">
            <a:avLst/>
          </a:prstGeom>
        </p:spPr>
      </p:pic>
      <p:pic>
        <p:nvPicPr>
          <p:cNvPr id="2050" name="Picture 2"/>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6060" r="14995"/>
          <a:stretch/>
        </p:blipFill>
        <p:spPr bwMode="auto">
          <a:xfrm>
            <a:off x="7772400" y="2133600"/>
            <a:ext cx="1219200" cy="1331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rot="16200000">
            <a:off x="7442200" y="5003800"/>
            <a:ext cx="2438399" cy="812800"/>
          </a:xfrm>
          <a:prstGeom prst="rect">
            <a:avLst/>
          </a:prstGeom>
        </p:spPr>
      </p:pic>
      <p:pic>
        <p:nvPicPr>
          <p:cNvPr id="9" name="Picture 8"/>
          <p:cNvPicPr>
            <a:picLocks noChangeAspect="1"/>
          </p:cNvPicPr>
          <p:nvPr/>
        </p:nvPicPr>
        <p:blipFill rotWithShape="1">
          <a:blip r:embed="rId8" cstate="print">
            <a:extLst>
              <a:ext uri="{28A0092B-C50C-407E-A947-70E740481C1C}">
                <a14:useLocalDpi xmlns="" xmlns:a14="http://schemas.microsoft.com/office/drawing/2010/main" val="0"/>
              </a:ext>
            </a:extLst>
          </a:blip>
          <a:srcRect l="26000" r="25067"/>
          <a:stretch/>
        </p:blipFill>
        <p:spPr>
          <a:xfrm>
            <a:off x="4038600" y="1828800"/>
            <a:ext cx="842863" cy="1722471"/>
          </a:xfrm>
          <a:prstGeom prst="rect">
            <a:avLst/>
          </a:prstGeom>
        </p:spPr>
      </p:pic>
      <p:pic>
        <p:nvPicPr>
          <p:cNvPr id="10" name="Picture 9"/>
          <p:cNvPicPr>
            <a:picLocks noChangeAspect="1"/>
          </p:cNvPicPr>
          <p:nvPr/>
        </p:nvPicPr>
        <p:blipFill rotWithShape="1">
          <a:blip r:embed="rId9" cstate="print">
            <a:extLst>
              <a:ext uri="{28A0092B-C50C-407E-A947-70E740481C1C}">
                <a14:useLocalDpi xmlns="" xmlns:a14="http://schemas.microsoft.com/office/drawing/2010/main" val="0"/>
              </a:ext>
            </a:extLst>
          </a:blip>
          <a:srcRect r="5842"/>
          <a:stretch/>
        </p:blipFill>
        <p:spPr>
          <a:xfrm>
            <a:off x="5181600" y="2209800"/>
            <a:ext cx="1212737" cy="1319212"/>
          </a:xfrm>
          <a:prstGeom prst="rect">
            <a:avLst/>
          </a:prstGeom>
        </p:spPr>
      </p:pic>
      <p:pic>
        <p:nvPicPr>
          <p:cNvPr id="11" name="Picture 10"/>
          <p:cNvPicPr>
            <a:picLocks noChangeAspect="1"/>
          </p:cNvPicPr>
          <p:nvPr/>
        </p:nvPicPr>
        <p:blipFill rotWithShape="1">
          <a:blip r:embed="rId10" cstate="print">
            <a:extLst>
              <a:ext uri="{28A0092B-C50C-407E-A947-70E740481C1C}">
                <a14:useLocalDpi xmlns="" xmlns:a14="http://schemas.microsoft.com/office/drawing/2010/main" val="0"/>
              </a:ext>
            </a:extLst>
          </a:blip>
          <a:srcRect l="5311" t="2828" r="3600" b="5807"/>
          <a:stretch/>
        </p:blipFill>
        <p:spPr>
          <a:xfrm>
            <a:off x="718817" y="4495800"/>
            <a:ext cx="2252983" cy="2259806"/>
          </a:xfrm>
          <a:prstGeom prst="rect">
            <a:avLst/>
          </a:prstGeom>
        </p:spPr>
      </p:pic>
      <p:sp>
        <p:nvSpPr>
          <p:cNvPr id="12" name="TextBox 11"/>
          <p:cNvSpPr txBox="1"/>
          <p:nvPr/>
        </p:nvSpPr>
        <p:spPr>
          <a:xfrm>
            <a:off x="533400" y="1676400"/>
            <a:ext cx="3124200" cy="2585323"/>
          </a:xfrm>
          <a:prstGeom prst="rect">
            <a:avLst/>
          </a:prstGeom>
          <a:noFill/>
        </p:spPr>
        <p:txBody>
          <a:bodyPr wrap="square" rtlCol="0">
            <a:spAutoFit/>
          </a:bodyPr>
          <a:lstStyle/>
          <a:p>
            <a:r>
              <a:rPr lang="en-US" dirty="0" smtClean="0"/>
              <a:t>Water-saving sink  and Biohazards disposal containers for working with patients and medicines. The water tank will be place on the cab face of the trailer. This is an attempt to be eco-friendly and medically safe.</a:t>
            </a:r>
          </a:p>
          <a:p>
            <a:endParaRPr lang="en-US" dirty="0"/>
          </a:p>
        </p:txBody>
      </p:sp>
    </p:spTree>
    <p:extLst>
      <p:ext uri="{BB962C8B-B14F-4D97-AF65-F5344CB8AC3E}">
        <p14:creationId xmlns="" xmlns:p14="http://schemas.microsoft.com/office/powerpoint/2010/main" val="30841879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Render7.bmp"/>
          <p:cNvPicPr>
            <a:picLocks noChangeAspect="1"/>
          </p:cNvPicPr>
          <p:nvPr/>
        </p:nvPicPr>
        <p:blipFill>
          <a:blip r:embed="rId2" cstate="print"/>
          <a:stretch>
            <a:fillRect/>
          </a:stretch>
        </p:blipFill>
        <p:spPr>
          <a:xfrm>
            <a:off x="-19575" y="1752600"/>
            <a:ext cx="9163575" cy="4419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pic>
        <p:nvPicPr>
          <p:cNvPr id="6" name="Picture 5"/>
          <p:cNvPicPr/>
          <p:nvPr/>
        </p:nvPicPr>
        <p:blipFill>
          <a:blip r:embed="rId3" cstate="print"/>
          <a:srcRect/>
          <a:stretch>
            <a:fillRect/>
          </a:stretch>
        </p:blipFill>
        <p:spPr bwMode="auto">
          <a:xfrm>
            <a:off x="609600" y="1295400"/>
            <a:ext cx="1577340" cy="1790700"/>
          </a:xfrm>
          <a:prstGeom prst="rect">
            <a:avLst/>
          </a:prstGeom>
          <a:noFill/>
          <a:ln w="9525">
            <a:noFill/>
            <a:miter lim="800000"/>
            <a:headEnd/>
            <a:tailEnd/>
          </a:ln>
        </p:spPr>
      </p:pic>
      <p:pic>
        <p:nvPicPr>
          <p:cNvPr id="8" name="Picture 7"/>
          <p:cNvPicPr/>
          <p:nvPr/>
        </p:nvPicPr>
        <p:blipFill>
          <a:blip r:embed="rId4" cstate="print"/>
          <a:srcRect/>
          <a:stretch>
            <a:fillRect/>
          </a:stretch>
        </p:blipFill>
        <p:spPr bwMode="auto">
          <a:xfrm>
            <a:off x="2514600" y="2209800"/>
            <a:ext cx="6324600" cy="4419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1650" t="62695" r="33879" b="5070"/>
          <a:stretch/>
        </p:blipFill>
        <p:spPr>
          <a:xfrm rot="10800000">
            <a:off x="2514600" y="761999"/>
            <a:ext cx="6400800" cy="1711569"/>
          </a:xfrm>
        </p:spPr>
      </p:pic>
      <p:sp>
        <p:nvSpPr>
          <p:cNvPr id="3" name="Title 2"/>
          <p:cNvSpPr>
            <a:spLocks noGrp="1"/>
          </p:cNvSpPr>
          <p:nvPr>
            <p:ph type="title"/>
          </p:nvPr>
        </p:nvSpPr>
        <p:spPr>
          <a:xfrm>
            <a:off x="5029200" y="0"/>
            <a:ext cx="4114800" cy="914400"/>
          </a:xfrm>
        </p:spPr>
        <p:txBody>
          <a:bodyPr/>
          <a:lstStyle/>
          <a:p>
            <a:r>
              <a:rPr lang="en-US" dirty="0" smtClean="0"/>
              <a:t>Mental Health</a:t>
            </a:r>
            <a:endParaRPr lang="en-US" dirty="0"/>
          </a:p>
        </p:txBody>
      </p:sp>
      <p:pic>
        <p:nvPicPr>
          <p:cNvPr id="5" name="Picture 4"/>
          <p:cNvPicPr>
            <a:picLocks noChangeAspect="1"/>
          </p:cNvPicPr>
          <p:nvPr/>
        </p:nvPicPr>
        <p:blipFill rotWithShape="1">
          <a:blip r:embed="rId4" cstate="print">
            <a:extLst>
              <a:ext uri="{28A0092B-C50C-407E-A947-70E740481C1C}">
                <a14:useLocalDpi xmlns="" xmlns:a14="http://schemas.microsoft.com/office/drawing/2010/main" val="0"/>
              </a:ext>
            </a:extLst>
          </a:blip>
          <a:srcRect l="1724" t="7132" r="23966" b="26303"/>
          <a:stretch/>
        </p:blipFill>
        <p:spPr>
          <a:xfrm>
            <a:off x="501975" y="4201509"/>
            <a:ext cx="8108625" cy="2351691"/>
          </a:xfrm>
          <a:prstGeom prst="rect">
            <a:avLst/>
          </a:prstGeom>
        </p:spPr>
      </p:pic>
      <p:sp>
        <p:nvSpPr>
          <p:cNvPr id="6" name="TextBox 5"/>
          <p:cNvSpPr txBox="1"/>
          <p:nvPr/>
        </p:nvSpPr>
        <p:spPr>
          <a:xfrm>
            <a:off x="304800" y="2514600"/>
            <a:ext cx="4343399" cy="1384995"/>
          </a:xfrm>
          <a:prstGeom prst="rect">
            <a:avLst/>
          </a:prstGeom>
          <a:noFill/>
        </p:spPr>
        <p:txBody>
          <a:bodyPr wrap="square" rtlCol="0">
            <a:spAutoFit/>
          </a:bodyPr>
          <a:lstStyle/>
          <a:p>
            <a:pPr algn="ctr"/>
            <a:r>
              <a:rPr lang="en-US" sz="2800" b="1" dirty="0" smtClean="0">
                <a:solidFill>
                  <a:schemeClr val="tx2"/>
                </a:solidFill>
              </a:rPr>
              <a:t>Psychological Counseling room/Chaplin’s office</a:t>
            </a:r>
            <a:endParaRPr lang="en-US" sz="2800" b="1" dirty="0">
              <a:solidFill>
                <a:schemeClr val="tx2"/>
              </a:solidFill>
            </a:endParaRPr>
          </a:p>
        </p:txBody>
      </p:sp>
      <p:sp>
        <p:nvSpPr>
          <p:cNvPr id="7" name="TextBox 6"/>
          <p:cNvSpPr txBox="1"/>
          <p:nvPr/>
        </p:nvSpPr>
        <p:spPr>
          <a:xfrm>
            <a:off x="4572001" y="2932093"/>
            <a:ext cx="4419600" cy="954107"/>
          </a:xfrm>
          <a:prstGeom prst="rect">
            <a:avLst/>
          </a:prstGeom>
          <a:noFill/>
        </p:spPr>
        <p:txBody>
          <a:bodyPr wrap="square" rtlCol="0">
            <a:spAutoFit/>
          </a:bodyPr>
          <a:lstStyle/>
          <a:p>
            <a:pPr algn="ctr"/>
            <a:r>
              <a:rPr lang="en-US" sz="2800" b="1" dirty="0" smtClean="0">
                <a:solidFill>
                  <a:schemeClr val="tx2"/>
                </a:solidFill>
              </a:rPr>
              <a:t>Main Lounge/Waiting room</a:t>
            </a:r>
            <a:endParaRPr lang="en-US" sz="2800" b="1" dirty="0">
              <a:solidFill>
                <a:schemeClr val="tx2"/>
              </a:solidFill>
            </a:endParaRPr>
          </a:p>
        </p:txBody>
      </p:sp>
    </p:spTree>
    <p:extLst>
      <p:ext uri="{BB962C8B-B14F-4D97-AF65-F5344CB8AC3E}">
        <p14:creationId xmlns="" xmlns:p14="http://schemas.microsoft.com/office/powerpoint/2010/main" val="855686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l="1885" t="63138" r="77096" b="5510"/>
          <a:stretch/>
        </p:blipFill>
        <p:spPr>
          <a:xfrm rot="10800000">
            <a:off x="4953000" y="152399"/>
            <a:ext cx="4023360" cy="3209653"/>
          </a:xfrm>
        </p:spPr>
      </p:pic>
      <p:sp>
        <p:nvSpPr>
          <p:cNvPr id="3" name="Title 2"/>
          <p:cNvSpPr>
            <a:spLocks noGrp="1"/>
          </p:cNvSpPr>
          <p:nvPr>
            <p:ph type="title"/>
          </p:nvPr>
        </p:nvSpPr>
        <p:spPr>
          <a:xfrm>
            <a:off x="0" y="0"/>
            <a:ext cx="8229600" cy="609600"/>
          </a:xfrm>
        </p:spPr>
        <p:txBody>
          <a:bodyPr/>
          <a:lstStyle/>
          <a:p>
            <a:r>
              <a:rPr lang="en-US" dirty="0" smtClean="0"/>
              <a:t>Spiritual Health</a:t>
            </a:r>
            <a:endParaRPr lang="en-US" dirty="0"/>
          </a:p>
        </p:txBody>
      </p:sp>
      <p:pic>
        <p:nvPicPr>
          <p:cNvPr id="5" name="Picture 4"/>
          <p:cNvPicPr>
            <a:picLocks noChangeAspect="1"/>
          </p:cNvPicPr>
          <p:nvPr/>
        </p:nvPicPr>
        <p:blipFill rotWithShape="1">
          <a:blip r:embed="rId4" cstate="print">
            <a:extLst>
              <a:ext uri="{28A0092B-C50C-407E-A947-70E740481C1C}">
                <a14:useLocalDpi xmlns="" xmlns:a14="http://schemas.microsoft.com/office/drawing/2010/main" val="0"/>
              </a:ext>
            </a:extLst>
          </a:blip>
          <a:srcRect l="11667" t="3254" r="56667" b="37846"/>
          <a:stretch/>
        </p:blipFill>
        <p:spPr>
          <a:xfrm rot="10800000">
            <a:off x="6629400" y="4114800"/>
            <a:ext cx="2363409" cy="2350972"/>
          </a:xfrm>
          <a:prstGeom prst="rect">
            <a:avLst/>
          </a:prstGeom>
          <a:scene3d>
            <a:camera prst="orthographicFront">
              <a:rot lat="0" lon="0" rev="5400000"/>
            </a:camera>
            <a:lightRig rig="threePt" dir="t"/>
          </a:scene3d>
        </p:spPr>
      </p:pic>
      <p:pic>
        <p:nvPicPr>
          <p:cNvPr id="6" name="Picture 5"/>
          <p:cNvPicPr>
            <a:picLocks noChangeAspect="1"/>
          </p:cNvPicPr>
          <p:nvPr/>
        </p:nvPicPr>
        <p:blipFill rotWithShape="1">
          <a:blip r:embed="rId5" cstate="print">
            <a:extLst>
              <a:ext uri="{28A0092B-C50C-407E-A947-70E740481C1C}">
                <a14:useLocalDpi xmlns="" xmlns:a14="http://schemas.microsoft.com/office/drawing/2010/main" val="0"/>
              </a:ext>
            </a:extLst>
          </a:blip>
          <a:srcRect l="53621" t="11226" r="1207" b="41280"/>
          <a:stretch/>
        </p:blipFill>
        <p:spPr>
          <a:xfrm>
            <a:off x="228601" y="3654289"/>
            <a:ext cx="6172200" cy="3015428"/>
          </a:xfrm>
          <a:prstGeom prst="rect">
            <a:avLst/>
          </a:prstGeom>
        </p:spPr>
      </p:pic>
      <p:sp>
        <p:nvSpPr>
          <p:cNvPr id="7" name="TextBox 6"/>
          <p:cNvSpPr txBox="1"/>
          <p:nvPr/>
        </p:nvSpPr>
        <p:spPr>
          <a:xfrm>
            <a:off x="533400" y="2667000"/>
            <a:ext cx="4038600" cy="707886"/>
          </a:xfrm>
          <a:prstGeom prst="rect">
            <a:avLst/>
          </a:prstGeom>
          <a:noFill/>
        </p:spPr>
        <p:txBody>
          <a:bodyPr wrap="square" rtlCol="0">
            <a:spAutoFit/>
          </a:bodyPr>
          <a:lstStyle/>
          <a:p>
            <a:pPr algn="ctr"/>
            <a:r>
              <a:rPr lang="en-US" sz="2000" b="1" dirty="0">
                <a:solidFill>
                  <a:schemeClr val="tx2"/>
                </a:solidFill>
              </a:rPr>
              <a:t>A</a:t>
            </a:r>
            <a:r>
              <a:rPr lang="en-US" sz="2000" b="1" dirty="0" smtClean="0">
                <a:solidFill>
                  <a:schemeClr val="tx2"/>
                </a:solidFill>
              </a:rPr>
              <a:t> nondenominational sacred space for the truck drivers</a:t>
            </a:r>
            <a:endParaRPr lang="en-US" sz="2000" b="1" dirty="0">
              <a:solidFill>
                <a:schemeClr val="tx2"/>
              </a:solidFill>
            </a:endParaRPr>
          </a:p>
        </p:txBody>
      </p:sp>
    </p:spTree>
    <p:extLst>
      <p:ext uri="{BB962C8B-B14F-4D97-AF65-F5344CB8AC3E}">
        <p14:creationId xmlns="" xmlns:p14="http://schemas.microsoft.com/office/powerpoint/2010/main" val="13793606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Render6.bmp"/>
          <p:cNvPicPr>
            <a:picLocks noChangeAspect="1"/>
          </p:cNvPicPr>
          <p:nvPr/>
        </p:nvPicPr>
        <p:blipFill>
          <a:blip r:embed="rId2" cstate="print"/>
          <a:stretch>
            <a:fillRect/>
          </a:stretch>
        </p:blipFill>
        <p:spPr>
          <a:xfrm>
            <a:off x="0" y="1524000"/>
            <a:ext cx="9183585" cy="44196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838200"/>
            <a:ext cx="8298485" cy="1066800"/>
          </a:xfrm>
        </p:spPr>
        <p:txBody>
          <a:bodyPr/>
          <a:lstStyle>
            <a:extLst/>
          </a:lstStyle>
          <a:p>
            <a:r>
              <a:rPr lang="en-US" b="1" dirty="0" smtClean="0"/>
              <a:t>ETOWN COLLEGE  Wellness Center Design Competition</a:t>
            </a:r>
            <a:endParaRPr lang="en-US" dirty="0"/>
          </a:p>
        </p:txBody>
      </p:sp>
      <p:sp>
        <p:nvSpPr>
          <p:cNvPr id="17" name="Rectangle 16"/>
          <p:cNvSpPr>
            <a:spLocks noGrp="1"/>
          </p:cNvSpPr>
          <p:nvPr>
            <p:ph type="body" sz="quarter" idx="10"/>
          </p:nvPr>
        </p:nvSpPr>
        <p:spPr>
          <a:xfrm>
            <a:off x="2209800" y="3581400"/>
            <a:ext cx="6386946" cy="1219200"/>
          </a:xfrm>
        </p:spPr>
        <p:txBody>
          <a:bodyPr/>
          <a:lstStyle/>
          <a:p>
            <a:r>
              <a:rPr lang="en-US" dirty="0" smtClean="0"/>
              <a:t>J. Wunderlich, PhD</a:t>
            </a:r>
          </a:p>
          <a:p>
            <a:endParaRPr lang="en-US" dirty="0" smtClean="0"/>
          </a:p>
          <a:p>
            <a:r>
              <a:rPr lang="en-US" dirty="0" smtClean="0"/>
              <a:t>Director of the Design and Technology-Transfer Studio</a:t>
            </a:r>
          </a:p>
          <a:p>
            <a:r>
              <a:rPr lang="en-US" dirty="0" smtClean="0"/>
              <a:t>Engineering. Computing, and Architectural Programs</a:t>
            </a:r>
          </a:p>
          <a:p>
            <a:endParaRPr lang="en-US" dirty="0" smtClean="0"/>
          </a:p>
          <a:p>
            <a:r>
              <a:rPr lang="en-US" dirty="0" smtClean="0"/>
              <a:t>Elizabethtown College</a:t>
            </a:r>
          </a:p>
          <a:p>
            <a:endParaRPr lang="en-US" dirty="0"/>
          </a:p>
        </p:txBody>
      </p:sp>
      <p:sp>
        <p:nvSpPr>
          <p:cNvPr id="4" name="Rectangle 1"/>
          <p:cNvSpPr txBox="1">
            <a:spLocks/>
          </p:cNvSpPr>
          <p:nvPr/>
        </p:nvSpPr>
        <p:spPr>
          <a:xfrm>
            <a:off x="609600" y="381000"/>
            <a:ext cx="8298485" cy="1066800"/>
          </a:xfrm>
          <a:prstGeom prst="rect">
            <a:avLst/>
          </a:prstGeom>
        </p:spPr>
        <p:txBody>
          <a:bodyPr bIns="0" anchor="ctr">
            <a:normAutofit fontScale="85000" lnSpcReduction="20000"/>
          </a:bodyPr>
          <a:lstStyle>
            <a:extLst/>
          </a:lstStyle>
          <a:p>
            <a:pPr lvl="0">
              <a:spcBef>
                <a:spcPct val="0"/>
              </a:spcBef>
              <a:defRPr/>
            </a:pPr>
            <a:r>
              <a:rPr lang="en-US" sz="3200" b="1" kern="0" cap="all" dirty="0" smtClean="0">
                <a:solidFill>
                  <a:srgbClr val="FFFF00"/>
                </a:solidFill>
                <a:effectLst>
                  <a:outerShdw blurRad="51000" dist="37000" dir="5400000" algn="tl" rotWithShape="0">
                    <a:srgbClr val="000000">
                      <a:alpha val="25000"/>
                    </a:srgbClr>
                  </a:outerShdw>
                </a:effectLst>
              </a:rPr>
              <a:t>2014/15</a:t>
            </a:r>
            <a:endParaRPr lang="en-US" sz="3200" b="1" kern="0" cap="all" dirty="0" smtClean="0">
              <a:solidFill>
                <a:srgbClr val="FFFF00"/>
              </a:solidFill>
              <a:effectLst>
                <a:outerShdw blurRad="51000" dist="37000" dir="5400000" algn="tl" rotWithShape="0">
                  <a:srgbClr val="000000">
                    <a:alpha val="25000"/>
                  </a:srgbClr>
                </a:outerShdw>
              </a:effectLst>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3200" b="1" kern="0" cap="all" dirty="0" smtClean="0">
                <a:solidFill>
                  <a:srgbClr val="FFFF00"/>
                </a:solidFill>
                <a:effectLst>
                  <a:outerShdw blurRad="51000" dist="37000" dir="5400000" algn="tl" rotWithShape="0">
                    <a:srgbClr val="000000">
                      <a:alpha val="25000"/>
                    </a:srgbClr>
                  </a:outerShdw>
                </a:effectLst>
                <a:latin typeface="+mj-lt"/>
                <a:ea typeface="+mj-ea"/>
                <a:cs typeface="+mj-cs"/>
              </a:rPr>
              <a:t> </a:t>
            </a:r>
            <a:endParaRPr lang="en-US" sz="3200" b="1" kern="0" cap="all" dirty="0" smtClean="0">
              <a:solidFill>
                <a:srgbClr val="FFFF00"/>
              </a:solidFill>
              <a:effectLst>
                <a:outerShdw blurRad="51000" dist="37000" dir="5400000" algn="tl" rotWithShape="0">
                  <a:srgbClr val="000000">
                    <a:alpha val="25000"/>
                  </a:srgbClr>
                </a:outerShdw>
              </a:effectLst>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3200" b="1" kern="0" cap="all" dirty="0" smtClean="0">
                <a:solidFill>
                  <a:srgbClr val="FFFF00"/>
                </a:solidFill>
                <a:effectLst>
                  <a:outerShdw blurRad="51000" dist="37000" dir="5400000" algn="tl" rotWithShape="0">
                    <a:srgbClr val="000000">
                      <a:alpha val="25000"/>
                    </a:srgbClr>
                  </a:outerShdw>
                </a:effectLst>
                <a:latin typeface="+mj-lt"/>
                <a:ea typeface="+mj-ea"/>
                <a:cs typeface="+mj-cs"/>
              </a:rPr>
              <a:t> </a:t>
            </a:r>
            <a:endParaRPr kumimoji="0" lang="en-US" sz="3200" b="0" i="0" u="none" strike="noStrike" kern="0" cap="all" spc="0" normalizeH="0" baseline="0" noProof="0" dirty="0">
              <a:ln>
                <a:noFill/>
              </a:ln>
              <a:solidFill>
                <a:srgbClr val="FFFF00"/>
              </a:solidFill>
              <a:effectLst>
                <a:outerShdw blurRad="51000" dist="37000" dir="5400000" algn="tl" rotWithShape="0">
                  <a:srgbClr val="000000">
                    <a:alpha val="25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533400" y="609600"/>
            <a:ext cx="8305800" cy="533400"/>
          </a:xfrm>
        </p:spPr>
        <p:txBody>
          <a:bodyPr>
            <a:normAutofit fontScale="90000"/>
          </a:bodyPr>
          <a:lstStyle>
            <a:extLst/>
          </a:lstStyle>
          <a:p>
            <a:pPr algn="l"/>
            <a:r>
              <a:rPr lang="en-US" sz="1200" b="1" dirty="0" smtClean="0"/>
              <a:t> </a:t>
            </a:r>
            <a:r>
              <a:rPr lang="en-US" sz="1800" b="1" dirty="0" smtClean="0"/>
              <a:t/>
            </a:r>
            <a:br>
              <a:rPr lang="en-US" sz="1800" b="1" dirty="0" smtClean="0"/>
            </a:br>
            <a:r>
              <a:rPr lang="en-US" sz="2400" b="1" dirty="0" smtClean="0"/>
              <a:t/>
            </a:r>
            <a:br>
              <a:rPr lang="en-US" sz="2400" b="1" dirty="0" smtClean="0"/>
            </a:br>
            <a:r>
              <a:rPr lang="en-US" sz="2000" b="1" dirty="0" smtClean="0"/>
              <a:t>MANY years of related projects in our design studio</a:t>
            </a:r>
            <a:endParaRPr lang="en-US" sz="2000" dirty="0"/>
          </a:p>
        </p:txBody>
      </p:sp>
      <p:sp>
        <p:nvSpPr>
          <p:cNvPr id="4" name="Rectangle 1"/>
          <p:cNvSpPr txBox="1">
            <a:spLocks/>
          </p:cNvSpPr>
          <p:nvPr/>
        </p:nvSpPr>
        <p:spPr>
          <a:xfrm>
            <a:off x="228600" y="0"/>
            <a:ext cx="8298485" cy="533400"/>
          </a:xfrm>
          <a:prstGeom prst="rect">
            <a:avLst/>
          </a:prstGeom>
        </p:spPr>
        <p:txBody>
          <a:bodyPr bIns="0" anchor="ctr">
            <a:normAutofit/>
          </a:bodyPr>
          <a:lstStyle>
            <a:extLst/>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0" cap="all" spc="0" normalizeH="0" baseline="0" noProof="0" dirty="0" smtClean="0">
                <a:ln>
                  <a:noFill/>
                </a:ln>
                <a:solidFill>
                  <a:srgbClr val="FFFF00"/>
                </a:solidFill>
                <a:effectLst>
                  <a:outerShdw blurRad="51000" dist="37000" dir="5400000" algn="tl" rotWithShape="0">
                    <a:srgbClr val="000000">
                      <a:alpha val="25000"/>
                    </a:srgbClr>
                  </a:outerShdw>
                </a:effectLst>
                <a:uLnTx/>
                <a:uFillTx/>
                <a:latin typeface="+mj-lt"/>
                <a:ea typeface="+mj-ea"/>
                <a:cs typeface="+mj-cs"/>
              </a:rPr>
              <a:t> </a:t>
            </a:r>
            <a:endParaRPr kumimoji="0" lang="en-US" sz="2400" b="0" i="0" u="none" strike="noStrike" kern="0" cap="all" spc="0" normalizeH="0" baseline="0" noProof="0" dirty="0">
              <a:ln>
                <a:noFill/>
              </a:ln>
              <a:solidFill>
                <a:srgbClr val="FFFF00"/>
              </a:solidFill>
              <a:effectLst>
                <a:outerShdw blurRad="51000" dist="37000" dir="5400000" algn="tl" rotWithShape="0">
                  <a:srgbClr val="000000">
                    <a:alpha val="25000"/>
                  </a:srgbClr>
                </a:outerShdw>
              </a:effectLst>
              <a:uLnTx/>
              <a:uFillTx/>
              <a:latin typeface="+mj-lt"/>
              <a:ea typeface="+mj-ea"/>
              <a:cs typeface="+mj-cs"/>
            </a:endParaRPr>
          </a:p>
        </p:txBody>
      </p:sp>
      <p:pic>
        <p:nvPicPr>
          <p:cNvPr id="5" name="Picture 4" descr="http://users.etown.edu/w/wunderjt/personal_pictures/KUPPE_GYM_1.bmp"/>
          <p:cNvPicPr>
            <a:picLocks noChangeAspect="1" noChangeArrowheads="1"/>
          </p:cNvPicPr>
          <p:nvPr/>
        </p:nvPicPr>
        <p:blipFill>
          <a:blip r:embed="rId3" cstate="print"/>
          <a:srcRect/>
          <a:stretch>
            <a:fillRect/>
          </a:stretch>
        </p:blipFill>
        <p:spPr bwMode="auto">
          <a:xfrm>
            <a:off x="228600" y="1752600"/>
            <a:ext cx="4160295" cy="2973210"/>
          </a:xfrm>
          <a:prstGeom prst="rect">
            <a:avLst/>
          </a:prstGeom>
          <a:noFill/>
        </p:spPr>
      </p:pic>
      <p:pic>
        <p:nvPicPr>
          <p:cNvPr id="6" name="Picture 8" descr="http://users.etown.edu/w/wunderjt/personal_pictures/KUPPE_GYM_2.bmp"/>
          <p:cNvPicPr>
            <a:picLocks noChangeAspect="1" noChangeArrowheads="1"/>
          </p:cNvPicPr>
          <p:nvPr/>
        </p:nvPicPr>
        <p:blipFill>
          <a:blip r:embed="rId4" cstate="print"/>
          <a:srcRect/>
          <a:stretch>
            <a:fillRect/>
          </a:stretch>
        </p:blipFill>
        <p:spPr bwMode="auto">
          <a:xfrm>
            <a:off x="4470400" y="3200400"/>
            <a:ext cx="4470400" cy="3352800"/>
          </a:xfrm>
          <a:prstGeom prst="rect">
            <a:avLst/>
          </a:prstGeom>
          <a:noFill/>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p:cNvSpPr>
          <p:nvPr/>
        </p:nvSpPr>
        <p:spPr>
          <a:xfrm>
            <a:off x="228600" y="0"/>
            <a:ext cx="8298485" cy="533400"/>
          </a:xfrm>
          <a:prstGeom prst="rect">
            <a:avLst/>
          </a:prstGeom>
        </p:spPr>
        <p:txBody>
          <a:bodyPr bIns="0" anchor="ctr">
            <a:normAutofit/>
          </a:bodyPr>
          <a:lstStyle>
            <a:extLst/>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0" cap="all" spc="0" normalizeH="0" baseline="0" noProof="0" dirty="0">
              <a:ln>
                <a:noFill/>
              </a:ln>
              <a:solidFill>
                <a:srgbClr val="FFFF00"/>
              </a:solidFill>
              <a:effectLst>
                <a:outerShdw blurRad="51000" dist="37000" dir="5400000" algn="tl" rotWithShape="0">
                  <a:srgbClr val="000000">
                    <a:alpha val="25000"/>
                  </a:srgbClr>
                </a:outerShdw>
              </a:effectLst>
              <a:uLnTx/>
              <a:uFillTx/>
              <a:latin typeface="+mj-lt"/>
              <a:ea typeface="+mj-ea"/>
              <a:cs typeface="+mj-cs"/>
            </a:endParaRPr>
          </a:p>
        </p:txBody>
      </p:sp>
      <p:pic>
        <p:nvPicPr>
          <p:cNvPr id="122882" name="Picture 21"/>
          <p:cNvPicPr>
            <a:picLocks noChangeAspect="1" noChangeArrowheads="1"/>
          </p:cNvPicPr>
          <p:nvPr/>
        </p:nvPicPr>
        <p:blipFill>
          <a:blip r:embed="rId3" cstate="print"/>
          <a:srcRect l="6750" t="5853" r="6750" b="28293"/>
          <a:stretch>
            <a:fillRect/>
          </a:stretch>
        </p:blipFill>
        <p:spPr bwMode="auto">
          <a:xfrm>
            <a:off x="-1" y="3200400"/>
            <a:ext cx="4931305" cy="2874910"/>
          </a:xfrm>
          <a:prstGeom prst="rect">
            <a:avLst/>
          </a:prstGeom>
          <a:noFill/>
          <a:ln w="9525">
            <a:noFill/>
            <a:miter lim="800000"/>
            <a:headEnd/>
            <a:tailEnd/>
          </a:ln>
        </p:spPr>
      </p:pic>
      <p:pic>
        <p:nvPicPr>
          <p:cNvPr id="122883" name="Picture 61" descr="G:\Summer 2013\Japan Part 1\IMG_1088.JPG"/>
          <p:cNvPicPr>
            <a:picLocks noChangeAspect="1" noChangeArrowheads="1"/>
          </p:cNvPicPr>
          <p:nvPr/>
        </p:nvPicPr>
        <p:blipFill>
          <a:blip r:embed="rId4" cstate="print"/>
          <a:srcRect/>
          <a:stretch>
            <a:fillRect/>
          </a:stretch>
        </p:blipFill>
        <p:spPr bwMode="auto">
          <a:xfrm>
            <a:off x="5181600" y="1905000"/>
            <a:ext cx="3785577" cy="2819400"/>
          </a:xfrm>
          <a:prstGeom prst="rect">
            <a:avLst/>
          </a:prstGeom>
          <a:noFill/>
          <a:ln w="9525">
            <a:noFill/>
            <a:miter lim="800000"/>
            <a:headEnd/>
            <a:tailEnd/>
          </a:ln>
        </p:spPr>
      </p:pic>
      <p:pic>
        <p:nvPicPr>
          <p:cNvPr id="122884" name="Picture 65" descr="G:\Summer 2013\Japan Part 1\IMG_0890.JPG"/>
          <p:cNvPicPr>
            <a:picLocks noChangeAspect="1" noChangeArrowheads="1"/>
          </p:cNvPicPr>
          <p:nvPr/>
        </p:nvPicPr>
        <p:blipFill>
          <a:blip r:embed="rId5" cstate="print"/>
          <a:srcRect t="20656" b="27703"/>
          <a:stretch>
            <a:fillRect/>
          </a:stretch>
        </p:blipFill>
        <p:spPr bwMode="auto">
          <a:xfrm>
            <a:off x="5181600" y="4953000"/>
            <a:ext cx="3835649" cy="1524000"/>
          </a:xfrm>
          <a:prstGeom prst="rect">
            <a:avLst/>
          </a:prstGeom>
          <a:noFill/>
          <a:ln w="9525">
            <a:noFill/>
            <a:miter lim="800000"/>
            <a:headEnd/>
            <a:tailEnd/>
          </a:ln>
        </p:spPr>
      </p:pic>
      <p:pic>
        <p:nvPicPr>
          <p:cNvPr id="122886" name="Picture 1"/>
          <p:cNvPicPr>
            <a:picLocks noChangeAspect="1" noChangeArrowheads="1"/>
          </p:cNvPicPr>
          <p:nvPr/>
        </p:nvPicPr>
        <p:blipFill>
          <a:blip r:embed="rId6" cstate="print"/>
          <a:srcRect l="6750" t="41251" r="56250" b="48750"/>
          <a:stretch>
            <a:fillRect/>
          </a:stretch>
        </p:blipFill>
        <p:spPr bwMode="auto">
          <a:xfrm>
            <a:off x="0" y="6223064"/>
            <a:ext cx="4953000" cy="634936"/>
          </a:xfrm>
          <a:prstGeom prst="rect">
            <a:avLst/>
          </a:prstGeom>
          <a:noFill/>
          <a:ln w="9525">
            <a:noFill/>
            <a:miter lim="800000"/>
            <a:headEnd/>
            <a:tailEnd/>
          </a:ln>
        </p:spPr>
      </p:pic>
      <p:sp>
        <p:nvSpPr>
          <p:cNvPr id="10" name="Rectangle 1"/>
          <p:cNvSpPr txBox="1">
            <a:spLocks/>
          </p:cNvSpPr>
          <p:nvPr/>
        </p:nvSpPr>
        <p:spPr>
          <a:xfrm>
            <a:off x="304800" y="838200"/>
            <a:ext cx="8839200" cy="533400"/>
          </a:xfrm>
          <a:prstGeom prst="rect">
            <a:avLst/>
          </a:prstGeom>
        </p:spPr>
        <p:txBody>
          <a:bodyPr bIns="0" anchor="ctr">
            <a:noAutofit/>
          </a:bodyPr>
          <a:lstStyle>
            <a:extLst/>
          </a:lstStyle>
          <a:p>
            <a:pPr lvl="0"/>
            <a:r>
              <a:rPr lang="en-US" sz="1600" dirty="0" smtClean="0">
                <a:latin typeface="Arial Narrow" pitchFamily="34" charset="0"/>
              </a:rPr>
              <a:t>Wunderlich, </a:t>
            </a:r>
            <a:r>
              <a:rPr lang="en-US" sz="1600" dirty="0" err="1" smtClean="0">
                <a:latin typeface="Arial Narrow" pitchFamily="34" charset="0"/>
              </a:rPr>
              <a:t>J.T.</a:t>
            </a:r>
            <a:r>
              <a:rPr lang="en-US" sz="1600" dirty="0" smtClean="0">
                <a:latin typeface="Arial Narrow" pitchFamily="34" charset="0"/>
              </a:rPr>
              <a:t> and Wunderlich, </a:t>
            </a:r>
            <a:r>
              <a:rPr lang="en-US" sz="1600" dirty="0" err="1" smtClean="0">
                <a:latin typeface="Arial Narrow" pitchFamily="34" charset="0"/>
              </a:rPr>
              <a:t>J.J.</a:t>
            </a:r>
            <a:r>
              <a:rPr lang="en-US" sz="1600" dirty="0" smtClean="0">
                <a:latin typeface="Arial Narrow" pitchFamily="34" charset="0"/>
              </a:rPr>
              <a:t> (2013). </a:t>
            </a:r>
            <a:r>
              <a:rPr lang="en-US" sz="1600" b="1" dirty="0" smtClean="0">
                <a:latin typeface="Arial Narrow" pitchFamily="34" charset="0"/>
              </a:rPr>
              <a:t>Green architecture and environmental design using rapid-prototyping social-networking sandbox tools, followed by professional architectural software.</a:t>
            </a:r>
            <a:r>
              <a:rPr lang="en-US" sz="1600" dirty="0" smtClean="0">
                <a:latin typeface="Arial Narrow" pitchFamily="34" charset="0"/>
              </a:rPr>
              <a:t>  </a:t>
            </a:r>
            <a:r>
              <a:rPr lang="en-US" sz="1600" i="1" dirty="0" smtClean="0">
                <a:latin typeface="Arial Narrow" pitchFamily="34" charset="0"/>
              </a:rPr>
              <a:t>Asian Conference on Sustainability, Energy &amp; the Environment</a:t>
            </a:r>
            <a:r>
              <a:rPr lang="en-US" sz="1600" dirty="0" smtClean="0">
                <a:latin typeface="Arial Narrow" pitchFamily="34" charset="0"/>
              </a:rPr>
              <a:t> (</a:t>
            </a:r>
            <a:r>
              <a:rPr lang="en-US" sz="1600" dirty="0" err="1" smtClean="0">
                <a:latin typeface="Arial Narrow" pitchFamily="34" charset="0"/>
              </a:rPr>
              <a:t>ACSEE</a:t>
            </a:r>
            <a:r>
              <a:rPr lang="en-US" sz="1600" dirty="0" smtClean="0">
                <a:latin typeface="Arial Narrow" pitchFamily="34" charset="0"/>
              </a:rPr>
              <a:t> 2013), June 6-9, Osaka, Japan. </a:t>
            </a:r>
            <a:r>
              <a:rPr lang="en-US" sz="1600" u="sng" dirty="0" smtClean="0">
                <a:latin typeface="Arial Narrow" pitchFamily="34" charset="0"/>
                <a:hlinkClick r:id="rId7"/>
              </a:rPr>
              <a:t>TALK</a:t>
            </a:r>
            <a:r>
              <a:rPr lang="en-US" sz="1600" dirty="0" smtClean="0">
                <a:latin typeface="Arial Narrow" pitchFamily="34" charset="0"/>
              </a:rPr>
              <a:t>  </a:t>
            </a:r>
            <a:r>
              <a:rPr lang="en-US" sz="1600" u="sng" dirty="0" smtClean="0">
                <a:latin typeface="Arial Narrow" pitchFamily="34" charset="0"/>
                <a:hlinkClick r:id="rId8"/>
              </a:rPr>
              <a:t>PAPER</a:t>
            </a:r>
            <a:endParaRPr lang="en-US" sz="1600" u="sng" dirty="0" smtClean="0">
              <a:latin typeface="Arial Narrow" pitchFamily="34" charset="0"/>
            </a:endParaRPr>
          </a:p>
          <a:p>
            <a:pPr lvl="0"/>
            <a:endParaRPr lang="en-US" sz="800" b="1" u="sng" dirty="0" smtClean="0">
              <a:latin typeface="Arial Narrow" pitchFamily="34" charset="0"/>
            </a:endParaRPr>
          </a:p>
          <a:p>
            <a:r>
              <a:rPr lang="en-US" sz="1600" dirty="0" smtClean="0">
                <a:latin typeface="Arial Narrow" pitchFamily="34" charset="0"/>
              </a:rPr>
              <a:t>Wunderlich, </a:t>
            </a:r>
            <a:r>
              <a:rPr lang="en-US" sz="1600" dirty="0" err="1" smtClean="0">
                <a:latin typeface="Arial Narrow" pitchFamily="34" charset="0"/>
              </a:rPr>
              <a:t>J.T.</a:t>
            </a:r>
            <a:r>
              <a:rPr lang="en-US" sz="1600" dirty="0" smtClean="0">
                <a:latin typeface="Arial Narrow" pitchFamily="34" charset="0"/>
              </a:rPr>
              <a:t> and Wunderlich, </a:t>
            </a:r>
            <a:r>
              <a:rPr lang="en-US" sz="1600" dirty="0" err="1" smtClean="0">
                <a:latin typeface="Arial Narrow" pitchFamily="34" charset="0"/>
              </a:rPr>
              <a:t>J.J.</a:t>
            </a:r>
            <a:r>
              <a:rPr lang="en-US" sz="1600" dirty="0" smtClean="0">
                <a:latin typeface="Arial Narrow" pitchFamily="34" charset="0"/>
              </a:rPr>
              <a:t> (2014). </a:t>
            </a:r>
            <a:r>
              <a:rPr lang="en-US" sz="1600" b="1" dirty="0" err="1" smtClean="0">
                <a:latin typeface="Arial Narrow" pitchFamily="34" charset="0"/>
              </a:rPr>
              <a:t>Crowdsourced</a:t>
            </a:r>
            <a:r>
              <a:rPr lang="en-US" sz="1600" b="1" dirty="0" smtClean="0">
                <a:latin typeface="Arial Narrow" pitchFamily="34" charset="0"/>
              </a:rPr>
              <a:t> Architecture and Environmental Design. 2nd </a:t>
            </a:r>
            <a:r>
              <a:rPr lang="en-US" sz="1600" i="1" dirty="0" smtClean="0">
                <a:latin typeface="Arial Narrow" pitchFamily="34" charset="0"/>
              </a:rPr>
              <a:t>International Conference on Emerging Trends in Engineering and Technology (ICETET'2014</a:t>
            </a:r>
            <a:r>
              <a:rPr lang="en-US" sz="1600" dirty="0" smtClean="0">
                <a:latin typeface="Arial Narrow" pitchFamily="34" charset="0"/>
              </a:rPr>
              <a:t>) May 30-31,  </a:t>
            </a:r>
            <a:r>
              <a:rPr lang="en-US" sz="1600" dirty="0" smtClean="0">
                <a:latin typeface="Arial Narrow" pitchFamily="34" charset="0"/>
              </a:rPr>
              <a:t>London, England.   </a:t>
            </a:r>
            <a:r>
              <a:rPr lang="en-US" sz="1600" u="sng" dirty="0" smtClean="0">
                <a:latin typeface="Arial Narrow" pitchFamily="34" charset="0"/>
                <a:hlinkClick r:id="rId9"/>
              </a:rPr>
              <a:t>TALK</a:t>
            </a:r>
            <a:r>
              <a:rPr lang="en-US" sz="1600" dirty="0" smtClean="0">
                <a:latin typeface="Arial Narrow" pitchFamily="34" charset="0"/>
              </a:rPr>
              <a:t>  </a:t>
            </a:r>
            <a:r>
              <a:rPr lang="en-US" sz="1600" u="sng" dirty="0" smtClean="0">
                <a:latin typeface="Arial Narrow" pitchFamily="34" charset="0"/>
                <a:hlinkClick r:id="rId10"/>
              </a:rPr>
              <a:t>PAPER</a:t>
            </a:r>
            <a:endParaRPr lang="en-US" sz="1600" u="sng" dirty="0" smtClean="0">
              <a:latin typeface="Arial Narrow" pitchFamily="34" charset="0"/>
            </a:endParaRPr>
          </a:p>
          <a:p>
            <a:pPr lvl="0"/>
            <a:endParaRPr lang="en-US" sz="14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4"/>
          <p:cNvPicPr>
            <a:picLocks noChangeAspect="1" noChangeArrowheads="1"/>
          </p:cNvPicPr>
          <p:nvPr/>
        </p:nvPicPr>
        <p:blipFill>
          <a:blip r:embed="rId3" cstate="print"/>
          <a:srcRect t="3175" b="6804"/>
          <a:stretch>
            <a:fillRect/>
          </a:stretch>
        </p:blipFill>
        <p:spPr bwMode="auto">
          <a:xfrm>
            <a:off x="0" y="3200400"/>
            <a:ext cx="5241148" cy="3657600"/>
          </a:xfrm>
          <a:prstGeom prst="rect">
            <a:avLst/>
          </a:prstGeom>
          <a:noFill/>
          <a:ln w="9525">
            <a:noFill/>
            <a:miter lim="800000"/>
            <a:headEnd/>
            <a:tailEnd/>
          </a:ln>
        </p:spPr>
      </p:pic>
      <p:pic>
        <p:nvPicPr>
          <p:cNvPr id="124932" name="Picture 4" descr="http://users.etown.edu/w/wunderjt/ITALY_2011/IMG_0835.JPG"/>
          <p:cNvPicPr>
            <a:picLocks noChangeAspect="1" noChangeArrowheads="1"/>
          </p:cNvPicPr>
          <p:nvPr/>
        </p:nvPicPr>
        <p:blipFill>
          <a:blip r:embed="rId4" cstate="print"/>
          <a:srcRect/>
          <a:stretch>
            <a:fillRect/>
          </a:stretch>
        </p:blipFill>
        <p:spPr bwMode="auto">
          <a:xfrm>
            <a:off x="5410200" y="2286000"/>
            <a:ext cx="3581400" cy="2686050"/>
          </a:xfrm>
          <a:prstGeom prst="rect">
            <a:avLst/>
          </a:prstGeom>
          <a:noFill/>
        </p:spPr>
      </p:pic>
      <p:sp>
        <p:nvSpPr>
          <p:cNvPr id="11" name="Rectangle 1"/>
          <p:cNvSpPr txBox="1">
            <a:spLocks/>
          </p:cNvSpPr>
          <p:nvPr/>
        </p:nvSpPr>
        <p:spPr>
          <a:xfrm>
            <a:off x="304800" y="838200"/>
            <a:ext cx="8839200" cy="533400"/>
          </a:xfrm>
          <a:prstGeom prst="rect">
            <a:avLst/>
          </a:prstGeom>
        </p:spPr>
        <p:txBody>
          <a:bodyPr bIns="0" anchor="ctr">
            <a:noAutofit/>
          </a:bodyPr>
          <a:lstStyle>
            <a:extLst/>
          </a:lstStyle>
          <a:p>
            <a:pPr lvl="0"/>
            <a:r>
              <a:rPr lang="en-US" sz="1600" dirty="0" smtClean="0">
                <a:latin typeface="Arial Narrow" pitchFamily="34" charset="0"/>
              </a:rPr>
              <a:t>Wunderlich, </a:t>
            </a:r>
            <a:r>
              <a:rPr lang="en-US" sz="1600" dirty="0" err="1" smtClean="0">
                <a:latin typeface="Arial Narrow" pitchFamily="34" charset="0"/>
              </a:rPr>
              <a:t>J.T.</a:t>
            </a:r>
            <a:r>
              <a:rPr lang="en-US" sz="1600" dirty="0" smtClean="0">
                <a:latin typeface="Arial Narrow" pitchFamily="34" charset="0"/>
              </a:rPr>
              <a:t> and Wunderlich, </a:t>
            </a:r>
            <a:r>
              <a:rPr lang="en-US" sz="1600" dirty="0" err="1" smtClean="0">
                <a:latin typeface="Arial Narrow" pitchFamily="34" charset="0"/>
              </a:rPr>
              <a:t>J.J.</a:t>
            </a:r>
            <a:r>
              <a:rPr lang="en-US" sz="1600" dirty="0" smtClean="0">
                <a:latin typeface="Arial Narrow" pitchFamily="34" charset="0"/>
              </a:rPr>
              <a:t> (2013). </a:t>
            </a:r>
            <a:r>
              <a:rPr lang="en-US" sz="1600" b="1" dirty="0" smtClean="0">
                <a:latin typeface="Arial Narrow" pitchFamily="34" charset="0"/>
              </a:rPr>
              <a:t>Green architecture and environmental design using rapid-prototyping social-networking sandbox tools, followed by professional architectural software.</a:t>
            </a:r>
            <a:r>
              <a:rPr lang="en-US" sz="1600" dirty="0" smtClean="0">
                <a:latin typeface="Arial Narrow" pitchFamily="34" charset="0"/>
              </a:rPr>
              <a:t>  </a:t>
            </a:r>
            <a:r>
              <a:rPr lang="en-US" sz="1600" i="1" dirty="0" smtClean="0">
                <a:latin typeface="Arial Narrow" pitchFamily="34" charset="0"/>
              </a:rPr>
              <a:t>Asian Conference on Sustainability, Energy &amp; the Environment</a:t>
            </a:r>
            <a:r>
              <a:rPr lang="en-US" sz="1600" dirty="0" smtClean="0">
                <a:latin typeface="Arial Narrow" pitchFamily="34" charset="0"/>
              </a:rPr>
              <a:t> (</a:t>
            </a:r>
            <a:r>
              <a:rPr lang="en-US" sz="1600" dirty="0" err="1" smtClean="0">
                <a:latin typeface="Arial Narrow" pitchFamily="34" charset="0"/>
              </a:rPr>
              <a:t>ACSEE</a:t>
            </a:r>
            <a:r>
              <a:rPr lang="en-US" sz="1600" dirty="0" smtClean="0">
                <a:latin typeface="Arial Narrow" pitchFamily="34" charset="0"/>
              </a:rPr>
              <a:t> 2013), June 6-9, Osaka, Japan. </a:t>
            </a:r>
            <a:r>
              <a:rPr lang="en-US" sz="1600" u="sng" dirty="0" smtClean="0">
                <a:latin typeface="Arial Narrow" pitchFamily="34" charset="0"/>
                <a:hlinkClick r:id="rId5"/>
              </a:rPr>
              <a:t>TALK</a:t>
            </a:r>
            <a:r>
              <a:rPr lang="en-US" sz="1600" dirty="0" smtClean="0">
                <a:latin typeface="Arial Narrow" pitchFamily="34" charset="0"/>
              </a:rPr>
              <a:t>  </a:t>
            </a:r>
            <a:r>
              <a:rPr lang="en-US" sz="1600" u="sng" dirty="0" smtClean="0">
                <a:latin typeface="Arial Narrow" pitchFamily="34" charset="0"/>
                <a:hlinkClick r:id="rId6"/>
              </a:rPr>
              <a:t>PAPER</a:t>
            </a:r>
            <a:endParaRPr lang="en-US" sz="1600" u="sng" dirty="0" smtClean="0">
              <a:latin typeface="Arial Narrow" pitchFamily="34" charset="0"/>
            </a:endParaRPr>
          </a:p>
          <a:p>
            <a:pPr lvl="0"/>
            <a:endParaRPr lang="en-US" sz="800" u="sng" dirty="0" smtClean="0">
              <a:latin typeface="Arial Narrow" pitchFamily="34" charset="0"/>
            </a:endParaRPr>
          </a:p>
          <a:p>
            <a:r>
              <a:rPr lang="en-US" sz="1600" dirty="0" smtClean="0">
                <a:latin typeface="Arial Narrow" pitchFamily="34" charset="0"/>
              </a:rPr>
              <a:t>Wunderlich, </a:t>
            </a:r>
            <a:r>
              <a:rPr lang="en-US" sz="1600" dirty="0" err="1" smtClean="0">
                <a:latin typeface="Arial Narrow" pitchFamily="34" charset="0"/>
              </a:rPr>
              <a:t>J.T.</a:t>
            </a:r>
            <a:r>
              <a:rPr lang="en-US" sz="1600" dirty="0" smtClean="0">
                <a:latin typeface="Arial Narrow" pitchFamily="34" charset="0"/>
              </a:rPr>
              <a:t> and Wunderlich, </a:t>
            </a:r>
            <a:r>
              <a:rPr lang="en-US" sz="1600" dirty="0" err="1" smtClean="0">
                <a:latin typeface="Arial Narrow" pitchFamily="34" charset="0"/>
              </a:rPr>
              <a:t>J.J.</a:t>
            </a:r>
            <a:r>
              <a:rPr lang="en-US" sz="1600" dirty="0" smtClean="0">
                <a:latin typeface="Arial Narrow" pitchFamily="34" charset="0"/>
              </a:rPr>
              <a:t> (2014). </a:t>
            </a:r>
            <a:r>
              <a:rPr lang="en-US" sz="1600" b="1" dirty="0" err="1" smtClean="0">
                <a:latin typeface="Arial Narrow" pitchFamily="34" charset="0"/>
              </a:rPr>
              <a:t>Crowdsourced</a:t>
            </a:r>
            <a:r>
              <a:rPr lang="en-US" sz="1600" b="1" dirty="0" smtClean="0">
                <a:latin typeface="Arial Narrow" pitchFamily="34" charset="0"/>
              </a:rPr>
              <a:t> Architecture and Environmental Design. 2nd </a:t>
            </a:r>
            <a:r>
              <a:rPr lang="en-US" sz="1600" i="1" dirty="0" smtClean="0">
                <a:latin typeface="Arial Narrow" pitchFamily="34" charset="0"/>
              </a:rPr>
              <a:t>International Conference on Emerging Trends in Engineering and Technology (ICETET'2014</a:t>
            </a:r>
            <a:r>
              <a:rPr lang="en-US" sz="1600" dirty="0" smtClean="0">
                <a:latin typeface="Arial Narrow" pitchFamily="34" charset="0"/>
              </a:rPr>
              <a:t>) May 30-31,  </a:t>
            </a:r>
            <a:r>
              <a:rPr lang="en-US" sz="1600" dirty="0" smtClean="0">
                <a:latin typeface="Arial Narrow" pitchFamily="34" charset="0"/>
              </a:rPr>
              <a:t>London, England.   </a:t>
            </a:r>
            <a:r>
              <a:rPr lang="en-US" sz="1600" u="sng" dirty="0" smtClean="0">
                <a:latin typeface="Arial Narrow" pitchFamily="34" charset="0"/>
                <a:hlinkClick r:id="rId7"/>
              </a:rPr>
              <a:t>TALK</a:t>
            </a:r>
            <a:r>
              <a:rPr lang="en-US" sz="1600" dirty="0" smtClean="0">
                <a:latin typeface="Arial Narrow" pitchFamily="34" charset="0"/>
              </a:rPr>
              <a:t>  </a:t>
            </a:r>
            <a:r>
              <a:rPr lang="en-US" sz="1600" u="sng" dirty="0" smtClean="0">
                <a:latin typeface="Arial Narrow" pitchFamily="34" charset="0"/>
                <a:hlinkClick r:id="rId8"/>
              </a:rPr>
              <a:t>PAPER</a:t>
            </a:r>
            <a:endParaRPr lang="en-US" sz="1600" u="sng" dirty="0" smtClean="0">
              <a:latin typeface="Arial Narrow" pitchFamily="34" charset="0"/>
            </a:endParaRPr>
          </a:p>
          <a:p>
            <a:pPr lvl="0"/>
            <a:endParaRPr lang="en-US" sz="1400" dirty="0">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533400" y="609600"/>
            <a:ext cx="8305800" cy="533400"/>
          </a:xfrm>
        </p:spPr>
        <p:txBody>
          <a:bodyPr>
            <a:normAutofit fontScale="90000"/>
          </a:bodyPr>
          <a:lstStyle>
            <a:extLst/>
          </a:lstStyle>
          <a:p>
            <a:pPr algn="l"/>
            <a:r>
              <a:rPr lang="en-US" sz="1200" b="1" dirty="0" smtClean="0"/>
              <a:t> </a:t>
            </a:r>
            <a:r>
              <a:rPr lang="en-US" sz="1800" b="1" dirty="0" smtClean="0"/>
              <a:t>Wellness Center Design competition</a:t>
            </a:r>
            <a:br>
              <a:rPr lang="en-US" sz="1800" b="1" dirty="0" smtClean="0"/>
            </a:br>
            <a:r>
              <a:rPr lang="en-US" sz="2400" b="1" dirty="0" smtClean="0"/>
              <a:t/>
            </a:r>
            <a:br>
              <a:rPr lang="en-US" sz="2400" b="1" dirty="0" smtClean="0"/>
            </a:br>
            <a:r>
              <a:rPr lang="en-US" sz="2000" b="1" dirty="0" smtClean="0"/>
              <a:t>MANY years of related projects in our design studio</a:t>
            </a:r>
            <a:endParaRPr lang="en-US" sz="2000" dirty="0"/>
          </a:p>
        </p:txBody>
      </p:sp>
      <p:sp>
        <p:nvSpPr>
          <p:cNvPr id="4" name="Rectangle 1"/>
          <p:cNvSpPr txBox="1">
            <a:spLocks/>
          </p:cNvSpPr>
          <p:nvPr/>
        </p:nvSpPr>
        <p:spPr>
          <a:xfrm>
            <a:off x="228600" y="0"/>
            <a:ext cx="8298485" cy="533400"/>
          </a:xfrm>
          <a:prstGeom prst="rect">
            <a:avLst/>
          </a:prstGeom>
        </p:spPr>
        <p:txBody>
          <a:bodyPr bIns="0" anchor="ctr">
            <a:normAutofit/>
          </a:bodyPr>
          <a:lstStyle>
            <a:extLst/>
          </a:lstStyle>
          <a:p>
            <a:pPr lvl="0">
              <a:spcBef>
                <a:spcPct val="0"/>
              </a:spcBef>
              <a:defRPr/>
            </a:pPr>
            <a:r>
              <a:rPr lang="en-US" sz="2400" b="1" kern="0" cap="all" dirty="0" smtClean="0">
                <a:solidFill>
                  <a:srgbClr val="FFFF00"/>
                </a:solidFill>
                <a:effectLst>
                  <a:outerShdw blurRad="51000" dist="37000" dir="5400000" algn="tl" rotWithShape="0">
                    <a:srgbClr val="000000">
                      <a:alpha val="25000"/>
                    </a:srgbClr>
                  </a:outerShdw>
                </a:effectLst>
              </a:rPr>
              <a:t>2014/15</a:t>
            </a:r>
            <a:endParaRPr lang="en-US" sz="2400" b="1" kern="0" cap="all" dirty="0" smtClean="0">
              <a:solidFill>
                <a:srgbClr val="FFFF00"/>
              </a:solidFill>
              <a:effectLst>
                <a:outerShdw blurRad="51000" dist="37000" dir="5400000" algn="tl" rotWithShape="0">
                  <a:srgbClr val="000000">
                    <a:alpha val="25000"/>
                  </a:srgbClr>
                </a:outerShdw>
              </a:effectLst>
            </a:endParaRPr>
          </a:p>
        </p:txBody>
      </p:sp>
      <p:pic>
        <p:nvPicPr>
          <p:cNvPr id="1026" name="Picture 63"/>
          <p:cNvPicPr>
            <a:picLocks noChangeAspect="1" noChangeArrowheads="1"/>
          </p:cNvPicPr>
          <p:nvPr/>
        </p:nvPicPr>
        <p:blipFill>
          <a:blip r:embed="rId3" cstate="print"/>
          <a:srcRect/>
          <a:stretch>
            <a:fillRect/>
          </a:stretch>
        </p:blipFill>
        <p:spPr bwMode="auto">
          <a:xfrm>
            <a:off x="1" y="1561331"/>
            <a:ext cx="9144000" cy="529666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381000" y="1752600"/>
            <a:ext cx="8298485" cy="2133600"/>
          </a:xfrm>
        </p:spPr>
        <p:txBody>
          <a:bodyPr>
            <a:normAutofit fontScale="90000"/>
          </a:bodyPr>
          <a:lstStyle>
            <a:extLst/>
          </a:lstStyle>
          <a:p>
            <a:pPr lvl="1"/>
            <a:r>
              <a:rPr lang="en-US" sz="2700" b="1" dirty="0" smtClean="0"/>
              <a:t>Etown College Wellness Center Design Competition</a:t>
            </a:r>
            <a:r>
              <a:rPr lang="en-US" sz="2200" b="1" dirty="0" smtClean="0"/>
              <a:t/>
            </a:r>
            <a:br>
              <a:rPr lang="en-US" sz="2200" b="1" dirty="0" smtClean="0"/>
            </a:br>
            <a:r>
              <a:rPr lang="en-US" sz="2200" b="1" dirty="0" smtClean="0"/>
              <a:t/>
            </a:r>
            <a:br>
              <a:rPr lang="en-US" sz="2200" b="1" dirty="0" smtClean="0"/>
            </a:br>
            <a:r>
              <a:rPr lang="en-US" sz="2200" b="1" dirty="0" smtClean="0"/>
              <a:t/>
            </a:r>
            <a:br>
              <a:rPr lang="en-US" sz="2200" b="1" dirty="0" smtClean="0"/>
            </a:br>
            <a:r>
              <a:rPr lang="en-US" sz="2200" b="1" dirty="0" smtClean="0"/>
              <a:t>    </a:t>
            </a:r>
            <a:r>
              <a:rPr lang="en-US" sz="2200" dirty="0" smtClean="0">
                <a:hlinkClick r:id="rId3"/>
              </a:rPr>
              <a:t>Green </a:t>
            </a:r>
            <a:r>
              <a:rPr lang="en-US" sz="2200" dirty="0" smtClean="0">
                <a:hlinkClick r:id="rId3"/>
              </a:rPr>
              <a:t>Architectural Engineering</a:t>
            </a:r>
            <a:r>
              <a:rPr lang="en-US" sz="2200" dirty="0" smtClean="0"/>
              <a:t> (EGR343</a:t>
            </a:r>
            <a:r>
              <a:rPr lang="en-US" sz="2200" dirty="0" smtClean="0"/>
              <a:t>)</a:t>
            </a:r>
            <a:br>
              <a:rPr lang="en-US" sz="2200" dirty="0" smtClean="0"/>
            </a:br>
            <a:r>
              <a:rPr lang="en-US" sz="2200" dirty="0" smtClean="0"/>
              <a:t/>
            </a:r>
            <a:br>
              <a:rPr lang="en-US" sz="2200" dirty="0" smtClean="0"/>
            </a:br>
            <a:r>
              <a:rPr lang="en-US" sz="2200" dirty="0" smtClean="0"/>
              <a:t>    </a:t>
            </a:r>
            <a:r>
              <a:rPr lang="en-US" sz="2200" dirty="0" smtClean="0">
                <a:hlinkClick r:id="rId4"/>
              </a:rPr>
              <a:t>Conceptual </a:t>
            </a:r>
            <a:r>
              <a:rPr lang="en-US" sz="2200" dirty="0" smtClean="0">
                <a:hlinkClick r:id="rId4"/>
              </a:rPr>
              <a:t>Architecture</a:t>
            </a:r>
            <a:r>
              <a:rPr lang="en-US" sz="2200" dirty="0" smtClean="0"/>
              <a:t> (FYS100) </a:t>
            </a:r>
            <a:r>
              <a:rPr lang="en-US" sz="2200" dirty="0" smtClean="0"/>
              <a:t/>
            </a:r>
            <a:br>
              <a:rPr lang="en-US" sz="2200" dirty="0" smtClean="0"/>
            </a:br>
            <a:r>
              <a:rPr lang="en-US" sz="2200" dirty="0" smtClean="0"/>
              <a:t/>
            </a:r>
            <a:br>
              <a:rPr lang="en-US" sz="2200" dirty="0" smtClean="0"/>
            </a:br>
            <a:r>
              <a:rPr lang="en-US" sz="2200" dirty="0" smtClean="0"/>
              <a:t>   </a:t>
            </a:r>
            <a:r>
              <a:rPr lang="en-US" sz="2200" dirty="0" smtClean="0"/>
              <a:t> </a:t>
            </a:r>
            <a:r>
              <a:rPr lang="en-US" sz="2200" dirty="0" smtClean="0">
                <a:hlinkClick r:id="rId5"/>
              </a:rPr>
              <a:t>Architectural </a:t>
            </a:r>
            <a:r>
              <a:rPr lang="en-US" sz="2200" dirty="0" smtClean="0">
                <a:hlinkClick r:id="rId5"/>
              </a:rPr>
              <a:t>Design Studio I &amp; II </a:t>
            </a:r>
            <a:r>
              <a:rPr lang="en-US" sz="2200" dirty="0" smtClean="0"/>
              <a:t>(</a:t>
            </a:r>
            <a:r>
              <a:rPr lang="en-US" sz="2200" dirty="0" err="1" smtClean="0"/>
              <a:t>EGR</a:t>
            </a:r>
            <a:r>
              <a:rPr lang="en-US" sz="2200" dirty="0" smtClean="0"/>
              <a:t>/ART499 </a:t>
            </a:r>
            <a:r>
              <a:rPr lang="en-US" sz="2200" dirty="0" err="1" smtClean="0"/>
              <a:t>A&amp;B</a:t>
            </a:r>
            <a:r>
              <a:rPr lang="en-US" sz="2200" dirty="0" smtClean="0"/>
              <a:t>) </a:t>
            </a:r>
            <a:r>
              <a:rPr lang="en-US" sz="3600" dirty="0" smtClean="0"/>
              <a:t/>
            </a:r>
            <a:br>
              <a:rPr lang="en-US" sz="3600" dirty="0" smtClean="0"/>
            </a:br>
            <a:endParaRPr lang="en-US" dirty="0"/>
          </a:p>
        </p:txBody>
      </p:sp>
      <p:sp>
        <p:nvSpPr>
          <p:cNvPr id="4" name="Rectangle 1"/>
          <p:cNvSpPr txBox="1">
            <a:spLocks/>
          </p:cNvSpPr>
          <p:nvPr/>
        </p:nvSpPr>
        <p:spPr>
          <a:xfrm>
            <a:off x="609600" y="381000"/>
            <a:ext cx="8298485" cy="1066800"/>
          </a:xfrm>
          <a:prstGeom prst="rect">
            <a:avLst/>
          </a:prstGeom>
        </p:spPr>
        <p:txBody>
          <a:bodyPr bIns="0" anchor="ctr">
            <a:normAutofit fontScale="85000" lnSpcReduction="20000"/>
          </a:bodyPr>
          <a:lstStyle>
            <a:extLst/>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rgbClr val="FFFF00"/>
                </a:solidFill>
                <a:effectLst>
                  <a:outerShdw blurRad="51000" dist="37000" dir="5400000" algn="tl" rotWithShape="0">
                    <a:srgbClr val="000000">
                      <a:alpha val="25000"/>
                    </a:srgbClr>
                  </a:outerShdw>
                </a:effectLst>
                <a:uLnTx/>
                <a:uFillTx/>
                <a:latin typeface="+mj-lt"/>
                <a:ea typeface="+mj-ea"/>
                <a:cs typeface="+mj-cs"/>
              </a:rPr>
              <a:t>2014/15</a:t>
            </a:r>
            <a:endParaRPr kumimoji="0" lang="en-US" sz="3200" b="1" i="0" u="none" strike="noStrike" kern="0" cap="all" spc="0" normalizeH="0" baseline="0" noProof="0" dirty="0" smtClean="0">
              <a:ln>
                <a:noFill/>
              </a:ln>
              <a:solidFill>
                <a:srgbClr val="FFFF00"/>
              </a:solidFill>
              <a:effectLst>
                <a:outerShdw blurRad="51000" dist="37000" dir="5400000" algn="tl" rotWithShape="0">
                  <a:srgbClr val="000000">
                    <a:alpha val="25000"/>
                  </a:srgbClr>
                </a:outerShdw>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3200" b="1" kern="0" cap="all" dirty="0" smtClean="0">
                <a:solidFill>
                  <a:srgbClr val="FFFF00"/>
                </a:solidFill>
                <a:effectLst>
                  <a:outerShdw blurRad="51000" dist="37000" dir="5400000" algn="tl" rotWithShape="0">
                    <a:srgbClr val="000000">
                      <a:alpha val="25000"/>
                    </a:srgbClr>
                  </a:outerShdw>
                </a:effectLst>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en-US" sz="3200" b="1" kern="0" cap="all" dirty="0" smtClean="0">
                <a:solidFill>
                  <a:srgbClr val="FFFF00"/>
                </a:solidFill>
                <a:effectLst>
                  <a:outerShdw blurRad="51000" dist="37000" dir="5400000" algn="tl" rotWithShape="0">
                    <a:srgbClr val="000000">
                      <a:alpha val="25000"/>
                    </a:srgbClr>
                  </a:outerShdw>
                </a:effectLst>
                <a:latin typeface="+mj-lt"/>
                <a:ea typeface="+mj-ea"/>
                <a:cs typeface="+mj-cs"/>
              </a:rPr>
              <a:t> </a:t>
            </a:r>
            <a:endParaRPr kumimoji="0" lang="en-US" sz="3200" b="0" i="0" u="none" strike="noStrike" kern="0" cap="all" spc="0" normalizeH="0" baseline="0" noProof="0" dirty="0">
              <a:ln>
                <a:noFill/>
              </a:ln>
              <a:solidFill>
                <a:srgbClr val="FFFF00"/>
              </a:solidFill>
              <a:effectLst>
                <a:outerShdw blurRad="51000" dist="37000" dir="5400000" algn="tl" rotWithShape="0">
                  <a:srgbClr val="000000">
                    <a:alpha val="25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pic>
        <p:nvPicPr>
          <p:cNvPr id="6" name="Picture 5"/>
          <p:cNvPicPr/>
          <p:nvPr/>
        </p:nvPicPr>
        <p:blipFill>
          <a:blip r:embed="rId3" cstate="print"/>
          <a:srcRect/>
          <a:stretch>
            <a:fillRect/>
          </a:stretch>
        </p:blipFill>
        <p:spPr bwMode="auto">
          <a:xfrm>
            <a:off x="762000" y="1524000"/>
            <a:ext cx="1577340" cy="1790700"/>
          </a:xfrm>
          <a:prstGeom prst="rect">
            <a:avLst/>
          </a:prstGeom>
          <a:noFill/>
          <a:ln w="9525">
            <a:noFill/>
            <a:miter lim="800000"/>
            <a:headEnd/>
            <a:tailEnd/>
          </a:ln>
        </p:spPr>
      </p:pic>
      <p:pic>
        <p:nvPicPr>
          <p:cNvPr id="7" name="Picture 6" descr="Photo of TA Fort Bridger Travel Center - Fort Bridger, WY"/>
          <p:cNvPicPr>
            <a:picLocks noChangeAspect="1"/>
          </p:cNvPicPr>
          <p:nvPr/>
        </p:nvPicPr>
        <p:blipFill>
          <a:blip r:embed="rId4" cstate="print"/>
          <a:srcRect/>
          <a:stretch>
            <a:fillRect/>
          </a:stretch>
        </p:blipFill>
        <p:spPr bwMode="auto">
          <a:xfrm>
            <a:off x="2743200" y="1524000"/>
            <a:ext cx="6076950" cy="505192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304800" y="1447800"/>
            <a:ext cx="8001000" cy="3124200"/>
          </a:xfrm>
        </p:spPr>
        <p:txBody>
          <a:bodyPr/>
          <a:lstStyle>
            <a:extLst/>
          </a:lstStyle>
          <a:p>
            <a:r>
              <a:rPr lang="en-US" sz="2400" dirty="0" smtClean="0">
                <a:latin typeface="Arial" pitchFamily="34" charset="0"/>
                <a:cs typeface="Arial" pitchFamily="34" charset="0"/>
              </a:rPr>
              <a:t>Five teams created conceptual designs including:</a:t>
            </a:r>
          </a:p>
          <a:p>
            <a:pPr lvl="1">
              <a:buFont typeface="Arial" pitchFamily="34" charset="0"/>
              <a:buChar char="•"/>
            </a:pPr>
            <a:r>
              <a:rPr lang="en-US" dirty="0" smtClean="0">
                <a:latin typeface="Arial" pitchFamily="34" charset="0"/>
                <a:cs typeface="Arial" pitchFamily="34" charset="0"/>
              </a:rPr>
              <a:t>Spiritual guidance</a:t>
            </a:r>
          </a:p>
          <a:p>
            <a:pPr lvl="1">
              <a:buFont typeface="Arial" pitchFamily="34" charset="0"/>
              <a:buChar char="•"/>
            </a:pPr>
            <a:r>
              <a:rPr lang="en-US" dirty="0" smtClean="0">
                <a:latin typeface="Arial" pitchFamily="34" charset="0"/>
                <a:cs typeface="Arial" pitchFamily="34" charset="0"/>
              </a:rPr>
              <a:t>Psychological counseling </a:t>
            </a:r>
          </a:p>
          <a:p>
            <a:pPr lvl="1">
              <a:buFont typeface="Arial" pitchFamily="34" charset="0"/>
              <a:buChar char="•"/>
            </a:pPr>
            <a:r>
              <a:rPr lang="en-US" dirty="0" smtClean="0">
                <a:latin typeface="Arial" pitchFamily="34" charset="0"/>
                <a:cs typeface="Arial" pitchFamily="34" charset="0"/>
              </a:rPr>
              <a:t>Medical check-ups</a:t>
            </a:r>
          </a:p>
          <a:p>
            <a:pPr lvl="1">
              <a:buFont typeface="Arial" pitchFamily="34" charset="0"/>
              <a:buChar char="•"/>
            </a:pPr>
            <a:r>
              <a:rPr lang="en-US" dirty="0" smtClean="0">
                <a:latin typeface="Arial" pitchFamily="34" charset="0"/>
                <a:cs typeface="Arial" pitchFamily="34" charset="0"/>
              </a:rPr>
              <a:t>Physical well-being</a:t>
            </a:r>
          </a:p>
          <a:p>
            <a:pPr lvl="2">
              <a:buFont typeface="Arial" pitchFamily="34" charset="0"/>
              <a:buChar char="•"/>
            </a:pPr>
            <a:r>
              <a:rPr lang="en-US" dirty="0" smtClean="0">
                <a:latin typeface="Arial" pitchFamily="34" charset="0"/>
                <a:cs typeface="Arial" pitchFamily="34" charset="0"/>
              </a:rPr>
              <a:t>(Somewhat optional)</a:t>
            </a:r>
            <a:endParaRPr lang="en-US" dirty="0">
              <a:latin typeface="Arial" pitchFamily="34" charset="0"/>
              <a:cs typeface="Arial" pitchFamily="34" charset="0"/>
            </a:endParaRPr>
          </a:p>
        </p:txBody>
      </p:sp>
      <p:pic>
        <p:nvPicPr>
          <p:cNvPr id="9" name="Picture 8" descr="http://www.aaeps.com/portfoliophotos/ta.jpg"/>
          <p:cNvPicPr>
            <a:picLocks noChangeAspect="1"/>
          </p:cNvPicPr>
          <p:nvPr/>
        </p:nvPicPr>
        <p:blipFill>
          <a:blip r:embed="rId3" cstate="print"/>
          <a:srcRect/>
          <a:stretch>
            <a:fillRect/>
          </a:stretch>
        </p:blipFill>
        <p:spPr bwMode="auto">
          <a:xfrm>
            <a:off x="4873024" y="3657601"/>
            <a:ext cx="4270976" cy="3200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304800" y="1447800"/>
            <a:ext cx="8001000" cy="3124200"/>
          </a:xfrm>
        </p:spPr>
        <p:txBody>
          <a:bodyPr/>
          <a:lstStyle>
            <a:extLst/>
          </a:lstStyle>
          <a:p>
            <a:r>
              <a:rPr lang="en-US" sz="2400" dirty="0" smtClean="0">
                <a:solidFill>
                  <a:srgbClr val="FFFF00"/>
                </a:solidFill>
              </a:rPr>
              <a:t> 1</a:t>
            </a:r>
            <a:r>
              <a:rPr lang="en-US" sz="2400" baseline="30000" dirty="0" smtClean="0">
                <a:solidFill>
                  <a:srgbClr val="FFFF00"/>
                </a:solidFill>
              </a:rPr>
              <a:t>ST</a:t>
            </a:r>
            <a:r>
              <a:rPr lang="en-US" sz="2400" dirty="0" smtClean="0">
                <a:solidFill>
                  <a:srgbClr val="FFFF00"/>
                </a:solidFill>
              </a:rPr>
              <a:t>  PRIZE  $3000</a:t>
            </a:r>
          </a:p>
          <a:p>
            <a:r>
              <a:rPr lang="en-US" sz="2400" dirty="0" smtClean="0">
                <a:solidFill>
                  <a:srgbClr val="FFFF00"/>
                </a:solidFill>
              </a:rPr>
              <a:t> 2</a:t>
            </a:r>
            <a:r>
              <a:rPr lang="en-US" sz="2400" baseline="30000" dirty="0" smtClean="0">
                <a:solidFill>
                  <a:srgbClr val="FFFF00"/>
                </a:solidFill>
              </a:rPr>
              <a:t>ND</a:t>
            </a:r>
            <a:r>
              <a:rPr lang="en-US" sz="2400" dirty="0" smtClean="0">
                <a:solidFill>
                  <a:srgbClr val="FFFF00"/>
                </a:solidFill>
              </a:rPr>
              <a:t> PRIZE  $1500</a:t>
            </a:r>
          </a:p>
          <a:p>
            <a:r>
              <a:rPr lang="en-US" sz="2400" dirty="0" smtClean="0">
                <a:solidFill>
                  <a:srgbClr val="FFFF00"/>
                </a:solidFill>
              </a:rPr>
              <a:t> 3</a:t>
            </a:r>
            <a:r>
              <a:rPr lang="en-US" sz="2400" baseline="30000" dirty="0" smtClean="0">
                <a:solidFill>
                  <a:srgbClr val="FFFF00"/>
                </a:solidFill>
              </a:rPr>
              <a:t>rd</a:t>
            </a:r>
            <a:r>
              <a:rPr lang="en-US" sz="2400" dirty="0" smtClean="0">
                <a:solidFill>
                  <a:srgbClr val="FFFF00"/>
                </a:solidFill>
              </a:rPr>
              <a:t>  PRIZE  $750</a:t>
            </a:r>
          </a:p>
          <a:p>
            <a:r>
              <a:rPr lang="en-US" sz="2400" dirty="0" smtClean="0">
                <a:solidFill>
                  <a:srgbClr val="FFFF00"/>
                </a:solidFill>
              </a:rPr>
              <a:t> 4</a:t>
            </a:r>
            <a:r>
              <a:rPr lang="en-US" sz="2400" baseline="30000" dirty="0" smtClean="0">
                <a:solidFill>
                  <a:srgbClr val="FFFF00"/>
                </a:solidFill>
              </a:rPr>
              <a:t>th</a:t>
            </a:r>
            <a:r>
              <a:rPr lang="en-US" sz="2400" dirty="0" smtClean="0">
                <a:solidFill>
                  <a:srgbClr val="FFFF00"/>
                </a:solidFill>
              </a:rPr>
              <a:t>  PRIZE  $375 </a:t>
            </a:r>
          </a:p>
          <a:p>
            <a:r>
              <a:rPr lang="en-US" sz="2400" dirty="0" smtClean="0">
                <a:solidFill>
                  <a:srgbClr val="FFFF00"/>
                </a:solidFill>
              </a:rPr>
              <a:t> 5</a:t>
            </a:r>
            <a:r>
              <a:rPr lang="en-US" sz="2400" baseline="30000" dirty="0" smtClean="0">
                <a:solidFill>
                  <a:srgbClr val="FFFF00"/>
                </a:solidFill>
              </a:rPr>
              <a:t>th</a:t>
            </a:r>
            <a:r>
              <a:rPr lang="en-US" sz="2400" dirty="0" smtClean="0">
                <a:solidFill>
                  <a:srgbClr val="FFFF00"/>
                </a:solidFill>
              </a:rPr>
              <a:t>  PRIZE  $180</a:t>
            </a:r>
            <a:endParaRPr lang="en-US" dirty="0">
              <a:solidFill>
                <a:srgbClr val="FFFF00"/>
              </a:solidFill>
              <a:latin typeface="Arial" pitchFamily="34" charset="0"/>
              <a:cs typeface="Arial" pitchFamily="34" charset="0"/>
            </a:endParaRPr>
          </a:p>
        </p:txBody>
      </p:sp>
      <p:pic>
        <p:nvPicPr>
          <p:cNvPr id="9" name="Picture 8" descr="http://www.aaeps.com/portfoliophotos/ta.jpg"/>
          <p:cNvPicPr>
            <a:picLocks noChangeAspect="1"/>
          </p:cNvPicPr>
          <p:nvPr/>
        </p:nvPicPr>
        <p:blipFill>
          <a:blip r:embed="rId3" cstate="print"/>
          <a:srcRect/>
          <a:stretch>
            <a:fillRect/>
          </a:stretch>
        </p:blipFill>
        <p:spPr bwMode="auto">
          <a:xfrm>
            <a:off x="3957814" y="2971800"/>
            <a:ext cx="5186186" cy="388620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p:cNvSpPr>
          <p:nvPr/>
        </p:nvSpPr>
        <p:spPr>
          <a:xfrm>
            <a:off x="457200" y="228600"/>
            <a:ext cx="8298485" cy="1066800"/>
          </a:xfrm>
          <a:prstGeom prst="rect">
            <a:avLst/>
          </a:prstGeom>
        </p:spPr>
        <p:txBody>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0" cap="all" spc="0" normalizeH="0" baseline="0" noProof="0" dirty="0" smtClean="0">
                <a:ln>
                  <a:noFill/>
                </a:ln>
                <a:solidFill>
                  <a:schemeClr val="tx2"/>
                </a:solidFill>
                <a:effectLst>
                  <a:outerShdw blurRad="51000" dist="37000" dir="5400000" algn="tl" rotWithShape="0">
                    <a:srgbClr val="000000">
                      <a:alpha val="25000"/>
                    </a:srgbClr>
                  </a:outerShdw>
                </a:effectLst>
                <a:uLnTx/>
                <a:uFillTx/>
                <a:latin typeface="+mj-lt"/>
                <a:ea typeface="+mj-ea"/>
                <a:cs typeface="+mj-cs"/>
              </a:rPr>
              <a:t>Mobile Wellness Center Design Competition</a:t>
            </a:r>
            <a:endParaRPr kumimoji="0" lang="en-US" sz="3200" b="0" i="0" u="none" strike="noStrike" kern="0" cap="all" spc="0" normalizeH="0" baseline="0" noProof="0" dirty="0">
              <a:ln>
                <a:noFill/>
              </a:ln>
              <a:solidFill>
                <a:schemeClr val="tx2"/>
              </a:solidFill>
              <a:effectLst>
                <a:outerShdw blurRad="51000" dist="37000" dir="5400000" algn="tl" rotWithShape="0">
                  <a:srgbClr val="000000">
                    <a:alpha val="25000"/>
                  </a:srgbClr>
                </a:outerShdw>
              </a:effectLst>
              <a:uLnTx/>
              <a:uFillTx/>
              <a:latin typeface="+mj-lt"/>
              <a:ea typeface="+mj-ea"/>
              <a:cs typeface="+mj-cs"/>
            </a:endParaRPr>
          </a:p>
        </p:txBody>
      </p:sp>
      <p:sp>
        <p:nvSpPr>
          <p:cNvPr id="8" name="W¥ل云玗İαЂÕØÚáÛ丫:Téxt Plàçèhòlðêr 表¥鷗字㌍_W 2"/>
          <p:cNvSpPr>
            <a:spLocks noGrp="1"/>
          </p:cNvSpPr>
          <p:nvPr>
            <p:ph type="body" sz="quarter" idx="11"/>
          </p:nvPr>
        </p:nvSpPr>
        <p:spPr>
          <a:xfrm>
            <a:off x="304800" y="1447800"/>
            <a:ext cx="8610600" cy="3657600"/>
          </a:xfrm>
        </p:spPr>
        <p:txBody>
          <a:bodyPr/>
          <a:lstStyle>
            <a:extLst/>
          </a:lstStyle>
          <a:p>
            <a:r>
              <a:rPr lang="en-US" sz="2400" dirty="0" smtClean="0">
                <a:latin typeface="Arial" pitchFamily="34" charset="0"/>
                <a:cs typeface="Arial" pitchFamily="34" charset="0"/>
              </a:rPr>
              <a:t>JUDGING CRITERIA:</a:t>
            </a:r>
          </a:p>
          <a:p>
            <a:pPr lvl="1"/>
            <a:r>
              <a:rPr lang="en-US" sz="2000" dirty="0" smtClean="0">
                <a:latin typeface="Arial" pitchFamily="34" charset="0"/>
                <a:cs typeface="Arial" pitchFamily="34" charset="0"/>
              </a:rPr>
              <a:t>Functionality</a:t>
            </a:r>
          </a:p>
          <a:p>
            <a:pPr lvl="1"/>
            <a:r>
              <a:rPr lang="en-US" sz="2000" dirty="0" smtClean="0">
                <a:latin typeface="Arial" pitchFamily="34" charset="0"/>
                <a:cs typeface="Arial" pitchFamily="34" charset="0"/>
              </a:rPr>
              <a:t>Space Utilization </a:t>
            </a:r>
            <a:r>
              <a:rPr lang="en-US" sz="2000" i="1" dirty="0" smtClean="0">
                <a:latin typeface="Arial" pitchFamily="34" charset="0"/>
                <a:cs typeface="Arial" pitchFamily="34" charset="0"/>
              </a:rPr>
              <a:t>(Interior, Exterior, Surface, Site)</a:t>
            </a:r>
            <a:endParaRPr lang="en-US" sz="2000" dirty="0" smtClean="0">
              <a:latin typeface="Arial" pitchFamily="34" charset="0"/>
              <a:cs typeface="Arial" pitchFamily="34" charset="0"/>
            </a:endParaRPr>
          </a:p>
          <a:p>
            <a:pPr lvl="1"/>
            <a:r>
              <a:rPr lang="en-US" sz="2000" dirty="0" smtClean="0">
                <a:latin typeface="Arial" pitchFamily="34" charset="0"/>
                <a:cs typeface="Arial" pitchFamily="34" charset="0"/>
              </a:rPr>
              <a:t>Aesthetics </a:t>
            </a:r>
            <a:r>
              <a:rPr lang="en-US" sz="2000" i="1" dirty="0" smtClean="0">
                <a:latin typeface="Arial" pitchFamily="34" charset="0"/>
                <a:cs typeface="Arial" pitchFamily="34" charset="0"/>
              </a:rPr>
              <a:t>(Cultural, Messaging, Exterior, Interior)</a:t>
            </a:r>
            <a:endParaRPr lang="en-US" sz="2000" dirty="0" smtClean="0">
              <a:latin typeface="Arial" pitchFamily="34" charset="0"/>
              <a:cs typeface="Arial" pitchFamily="34" charset="0"/>
            </a:endParaRPr>
          </a:p>
          <a:p>
            <a:pPr lvl="1"/>
            <a:r>
              <a:rPr lang="en-US" sz="2000" dirty="0" smtClean="0">
                <a:latin typeface="Arial" pitchFamily="34" charset="0"/>
                <a:cs typeface="Arial" pitchFamily="34" charset="0"/>
              </a:rPr>
              <a:t>Sustainability </a:t>
            </a:r>
            <a:r>
              <a:rPr lang="en-US" sz="2000" i="1" dirty="0" smtClean="0">
                <a:latin typeface="Arial" pitchFamily="34" charset="0"/>
                <a:cs typeface="Arial" pitchFamily="34" charset="0"/>
              </a:rPr>
              <a:t>(Energy, Water, Repairs, Maintenance)</a:t>
            </a:r>
            <a:endParaRPr lang="en-US" sz="2000" dirty="0" smtClean="0">
              <a:latin typeface="Arial" pitchFamily="34" charset="0"/>
              <a:cs typeface="Arial" pitchFamily="34" charset="0"/>
            </a:endParaRPr>
          </a:p>
          <a:p>
            <a:pPr lvl="1"/>
            <a:r>
              <a:rPr lang="en-US" sz="2000" dirty="0" smtClean="0">
                <a:latin typeface="Arial" pitchFamily="34" charset="0"/>
                <a:cs typeface="Arial" pitchFamily="34" charset="0"/>
              </a:rPr>
              <a:t>Versatility</a:t>
            </a:r>
          </a:p>
          <a:p>
            <a:pPr lvl="1"/>
            <a:r>
              <a:rPr lang="en-US" sz="2000" dirty="0" smtClean="0">
                <a:latin typeface="Arial" pitchFamily="34" charset="0"/>
                <a:cs typeface="Arial" pitchFamily="34" charset="0"/>
              </a:rPr>
              <a:t>Constructability</a:t>
            </a:r>
            <a:endParaRPr lang="en-US" sz="2000" dirty="0">
              <a:latin typeface="Arial" pitchFamily="34" charset="0"/>
              <a:cs typeface="Arial" pitchFamily="34" charset="0"/>
            </a:endParaRPr>
          </a:p>
        </p:txBody>
      </p:sp>
      <p:pic>
        <p:nvPicPr>
          <p:cNvPr id="9" name="Picture 8" descr="http://www.aaeps.com/portfoliophotos/ta.jpg"/>
          <p:cNvPicPr>
            <a:picLocks noChangeAspect="1"/>
          </p:cNvPicPr>
          <p:nvPr/>
        </p:nvPicPr>
        <p:blipFill>
          <a:blip r:embed="rId3" cstate="print"/>
          <a:srcRect/>
          <a:stretch>
            <a:fillRect/>
          </a:stretch>
        </p:blipFill>
        <p:spPr bwMode="auto">
          <a:xfrm>
            <a:off x="5867401" y="4402722"/>
            <a:ext cx="3276600" cy="245527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ClassicPhotoAlbum</Template>
  <TotalTime>0</TotalTime>
  <Words>1344</Words>
  <Application>Microsoft Office PowerPoint</Application>
  <PresentationFormat>On-screen Show (4:3)</PresentationFormat>
  <Paragraphs>261</Paragraphs>
  <Slides>58</Slides>
  <Notes>40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ClassicPhotoAlbum</vt:lpstr>
      <vt:lpstr>Mobile Wellness Center Design Competition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Concert Stage Design  A related talk just before presentations by mobile Wellness Center Contestants </vt:lpstr>
      <vt:lpstr>The Combination of Two Passions</vt:lpstr>
      <vt:lpstr>Staging</vt:lpstr>
      <vt:lpstr>Staging</vt:lpstr>
      <vt:lpstr>Slide 22</vt:lpstr>
      <vt:lpstr>The Final Design</vt:lpstr>
      <vt:lpstr>Stage Dissection</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Original Design</vt:lpstr>
      <vt:lpstr>Newest Design</vt:lpstr>
      <vt:lpstr>Example</vt:lpstr>
      <vt:lpstr>Folding Properties</vt:lpstr>
      <vt:lpstr>Slide 43</vt:lpstr>
      <vt:lpstr>Slide 44</vt:lpstr>
      <vt:lpstr>Design</vt:lpstr>
      <vt:lpstr>Design</vt:lpstr>
      <vt:lpstr>Design</vt:lpstr>
      <vt:lpstr>Physical Health</vt:lpstr>
      <vt:lpstr>Slide 49</vt:lpstr>
      <vt:lpstr>Mental Health</vt:lpstr>
      <vt:lpstr>Spiritual Health</vt:lpstr>
      <vt:lpstr>Slide 52</vt:lpstr>
      <vt:lpstr>ETOWN COLLEGE  Wellness Center Design Competition</vt:lpstr>
      <vt:lpstr>   MANY years of related projects in our design studio</vt:lpstr>
      <vt:lpstr>Slide 55</vt:lpstr>
      <vt:lpstr>Slide 56</vt:lpstr>
      <vt:lpstr> Wellness Center Design competition  MANY years of related projects in our design studio</vt:lpstr>
      <vt:lpstr>Etown College Wellness Center Design Competition       Green Architectural Engineering (EGR343)      Conceptual Architecture (FYS100)       Architectural Design Studio I &amp; II (EGR/ART499 A&amp;B)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2014-05-08T00:01:28Z</dcterms:created>
  <dcterms:modified xsi:type="dcterms:W3CDTF">2014-10-14T10:24:32Z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